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3" r:id="rId1"/>
  </p:sldMasterIdLst>
  <p:notesMasterIdLst>
    <p:notesMasterId r:id="rId19"/>
  </p:notesMasterIdLst>
  <p:handoutMasterIdLst>
    <p:handoutMasterId r:id="rId20"/>
  </p:handoutMasterIdLst>
  <p:sldIdLst>
    <p:sldId id="507" r:id="rId2"/>
    <p:sldId id="580" r:id="rId3"/>
    <p:sldId id="595" r:id="rId4"/>
    <p:sldId id="597" r:id="rId5"/>
    <p:sldId id="608" r:id="rId6"/>
    <p:sldId id="598" r:id="rId7"/>
    <p:sldId id="568" r:id="rId8"/>
    <p:sldId id="609" r:id="rId9"/>
    <p:sldId id="604" r:id="rId10"/>
    <p:sldId id="593" r:id="rId11"/>
    <p:sldId id="594" r:id="rId12"/>
    <p:sldId id="596" r:id="rId13"/>
    <p:sldId id="610" r:id="rId14"/>
    <p:sldId id="599" r:id="rId15"/>
    <p:sldId id="606" r:id="rId16"/>
    <p:sldId id="607" r:id="rId17"/>
    <p:sldId id="603" r:id="rId18"/>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00"/>
    <a:srgbClr val="6666FF"/>
    <a:srgbClr val="FF3300"/>
    <a:srgbClr val="669900"/>
    <a:srgbClr val="C5D628"/>
    <a:srgbClr val="666633"/>
    <a:srgbClr val="99CC00"/>
    <a:srgbClr val="A6D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9" autoAdjust="0"/>
    <p:restoredTop sz="74455" autoAdjust="0"/>
  </p:normalViewPr>
  <p:slideViewPr>
    <p:cSldViewPr>
      <p:cViewPr varScale="1">
        <p:scale>
          <a:sx n="82" d="100"/>
          <a:sy n="82" d="100"/>
        </p:scale>
        <p:origin x="258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72"/>
    </p:cViewPr>
  </p:sorterViewPr>
  <p:notesViewPr>
    <p:cSldViewPr>
      <p:cViewPr varScale="1">
        <p:scale>
          <a:sx n="72" d="100"/>
          <a:sy n="72" d="100"/>
        </p:scale>
        <p:origin x="-2736" y="-114"/>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41D6-0529-AD4E-A2D4-BBBB100603CF}"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52447853-489D-4B43-A9AF-4D88D73B6EEF}">
      <dgm:prSet phldrT="[Text]" custT="1"/>
      <dgm:spPr>
        <a:solidFill>
          <a:srgbClr val="095B80"/>
        </a:solidFill>
      </dgm:spPr>
      <dgm:t>
        <a:bodyPr/>
        <a:lstStyle/>
        <a:p>
          <a:r>
            <a:rPr lang="en-US" sz="1400" b="1" dirty="0">
              <a:solidFill>
                <a:schemeClr val="bg1"/>
              </a:solidFill>
            </a:rPr>
            <a:t>Problem Framing</a:t>
          </a:r>
        </a:p>
      </dgm:t>
    </dgm:pt>
    <dgm:pt modelId="{F3845065-2B93-3E4C-9F5D-DB8535E90CE9}" type="parTrans" cxnId="{8204A88D-F1EC-044D-B1DB-44244C26E155}">
      <dgm:prSet/>
      <dgm:spPr/>
      <dgm:t>
        <a:bodyPr/>
        <a:lstStyle/>
        <a:p>
          <a:endParaRPr lang="en-US"/>
        </a:p>
      </dgm:t>
    </dgm:pt>
    <dgm:pt modelId="{69964248-AB02-E84B-980E-2AFB3061963C}" type="sibTrans" cxnId="{8204A88D-F1EC-044D-B1DB-44244C26E155}">
      <dgm:prSet/>
      <dgm:spPr>
        <a:gradFill flip="none" rotWithShape="1">
          <a:gsLst>
            <a:gs pos="0">
              <a:srgbClr val="0000FF"/>
            </a:gs>
            <a:gs pos="100000">
              <a:srgbClr val="69A8FF"/>
            </a:gs>
            <a:gs pos="50000">
              <a:srgbClr val="3366FF"/>
            </a:gs>
          </a:gsLst>
          <a:lin ang="0" scaled="1"/>
          <a:tileRect/>
        </a:gradFill>
      </dgm:spPr>
      <dgm:t>
        <a:bodyPr/>
        <a:lstStyle/>
        <a:p>
          <a:endParaRPr lang="en-US"/>
        </a:p>
      </dgm:t>
    </dgm:pt>
    <dgm:pt modelId="{ED28EE62-C831-124E-8FD1-6936A154D166}">
      <dgm:prSet phldrT="[Text]" custT="1"/>
      <dgm:spPr>
        <a:solidFill>
          <a:srgbClr val="095B80"/>
        </a:solidFill>
      </dgm:spPr>
      <dgm:t>
        <a:bodyPr/>
        <a:lstStyle/>
        <a:p>
          <a:r>
            <a:rPr lang="en-US" sz="1400" b="1" dirty="0"/>
            <a:t>COA Development</a:t>
          </a:r>
        </a:p>
      </dgm:t>
    </dgm:pt>
    <dgm:pt modelId="{9487C902-1A4B-2B4A-A209-C75656B17BC4}" type="parTrans" cxnId="{04EE9411-5B3B-D74D-A8C0-3A6DD529AD92}">
      <dgm:prSet/>
      <dgm:spPr/>
      <dgm:t>
        <a:bodyPr/>
        <a:lstStyle/>
        <a:p>
          <a:endParaRPr lang="en-US"/>
        </a:p>
      </dgm:t>
    </dgm:pt>
    <dgm:pt modelId="{371B532B-D528-FB46-AB68-08BAA6D70513}" type="sibTrans" cxnId="{04EE9411-5B3B-D74D-A8C0-3A6DD529AD92}">
      <dgm:prSet/>
      <dgm:spPr/>
      <dgm:t>
        <a:bodyPr/>
        <a:lstStyle/>
        <a:p>
          <a:endParaRPr lang="en-US"/>
        </a:p>
      </dgm:t>
    </dgm:pt>
    <dgm:pt modelId="{DCB160CF-E3AF-9341-AB25-D1AA1920178A}">
      <dgm:prSet phldrT="[Text]" custT="1"/>
      <dgm:spPr>
        <a:solidFill>
          <a:srgbClr val="095B80"/>
        </a:solidFill>
      </dgm:spPr>
      <dgm:t>
        <a:bodyPr/>
        <a:lstStyle/>
        <a:p>
          <a:r>
            <a:rPr lang="en-US" sz="1400" b="1" dirty="0"/>
            <a:t>COA War Game</a:t>
          </a:r>
        </a:p>
      </dgm:t>
    </dgm:pt>
    <dgm:pt modelId="{1D60C877-ECAC-574E-83A0-3012F8346196}" type="parTrans" cxnId="{0D8BC1A1-47E2-C44E-9180-490A063A2140}">
      <dgm:prSet/>
      <dgm:spPr/>
      <dgm:t>
        <a:bodyPr/>
        <a:lstStyle/>
        <a:p>
          <a:endParaRPr lang="en-US"/>
        </a:p>
      </dgm:t>
    </dgm:pt>
    <dgm:pt modelId="{18F3C95C-79F8-5049-AED1-A13787720C85}" type="sibTrans" cxnId="{0D8BC1A1-47E2-C44E-9180-490A063A2140}">
      <dgm:prSet/>
      <dgm:spPr/>
      <dgm:t>
        <a:bodyPr/>
        <a:lstStyle/>
        <a:p>
          <a:endParaRPr lang="en-US"/>
        </a:p>
      </dgm:t>
    </dgm:pt>
    <dgm:pt modelId="{F4616D58-8D07-3A46-AB5F-3A47207238A8}">
      <dgm:prSet phldrT="[Text]" custT="1"/>
      <dgm:spPr>
        <a:solidFill>
          <a:srgbClr val="095B80"/>
        </a:solidFill>
      </dgm:spPr>
      <dgm:t>
        <a:bodyPr/>
        <a:lstStyle/>
        <a:p>
          <a:r>
            <a:rPr lang="en-US" sz="1400" b="1" dirty="0"/>
            <a:t>COA Comparison &amp; Decision</a:t>
          </a:r>
        </a:p>
      </dgm:t>
    </dgm:pt>
    <dgm:pt modelId="{68F8A376-CD3D-AE41-B130-42867929582D}" type="parTrans" cxnId="{91C00D37-D5C3-624A-B51C-F3DFD0852C5E}">
      <dgm:prSet/>
      <dgm:spPr/>
      <dgm:t>
        <a:bodyPr/>
        <a:lstStyle/>
        <a:p>
          <a:endParaRPr lang="en-US"/>
        </a:p>
      </dgm:t>
    </dgm:pt>
    <dgm:pt modelId="{E3E94668-3EE6-EF40-A186-B19A47646627}" type="sibTrans" cxnId="{91C00D37-D5C3-624A-B51C-F3DFD0852C5E}">
      <dgm:prSet/>
      <dgm:spPr/>
      <dgm:t>
        <a:bodyPr/>
        <a:lstStyle/>
        <a:p>
          <a:endParaRPr lang="en-US"/>
        </a:p>
      </dgm:t>
    </dgm:pt>
    <dgm:pt modelId="{387415FA-93C1-AD42-A575-1CB155F9D643}">
      <dgm:prSet phldrT="[Text]" custT="1"/>
      <dgm:spPr>
        <a:solidFill>
          <a:srgbClr val="095B80"/>
        </a:solidFill>
      </dgm:spPr>
      <dgm:t>
        <a:bodyPr/>
        <a:lstStyle/>
        <a:p>
          <a:r>
            <a:rPr lang="en-US" sz="1400" b="1" dirty="0"/>
            <a:t>Orders Development</a:t>
          </a:r>
        </a:p>
      </dgm:t>
    </dgm:pt>
    <dgm:pt modelId="{76686A0F-B504-F642-A8F1-12D8D201935E}" type="parTrans" cxnId="{E11F32DD-70D0-1C4C-97DC-1037A2BE5865}">
      <dgm:prSet/>
      <dgm:spPr/>
      <dgm:t>
        <a:bodyPr/>
        <a:lstStyle/>
        <a:p>
          <a:endParaRPr lang="en-US"/>
        </a:p>
      </dgm:t>
    </dgm:pt>
    <dgm:pt modelId="{1120D34D-E997-7B4C-A20F-D2C93BE80282}" type="sibTrans" cxnId="{E11F32DD-70D0-1C4C-97DC-1037A2BE5865}">
      <dgm:prSet/>
      <dgm:spPr/>
      <dgm:t>
        <a:bodyPr/>
        <a:lstStyle/>
        <a:p>
          <a:endParaRPr lang="en-US"/>
        </a:p>
      </dgm:t>
    </dgm:pt>
    <dgm:pt modelId="{EE7AF4DB-8C2E-8B44-BE28-DCCC9AEFB0C8}">
      <dgm:prSet phldrT="[Text]" custT="1"/>
      <dgm:spPr>
        <a:solidFill>
          <a:srgbClr val="095B80"/>
        </a:solidFill>
      </dgm:spPr>
      <dgm:t>
        <a:bodyPr/>
        <a:lstStyle/>
        <a:p>
          <a:r>
            <a:rPr lang="en-US" sz="1400" b="1" dirty="0"/>
            <a:t>Transition</a:t>
          </a:r>
        </a:p>
      </dgm:t>
    </dgm:pt>
    <dgm:pt modelId="{C6AE1EE2-889E-3142-A4FE-1CF8DBFFE993}" type="sibTrans" cxnId="{BB75CA07-500C-E74C-933D-1F1B44475970}">
      <dgm:prSet/>
      <dgm:spPr/>
      <dgm:t>
        <a:bodyPr/>
        <a:lstStyle/>
        <a:p>
          <a:endParaRPr lang="en-US"/>
        </a:p>
      </dgm:t>
    </dgm:pt>
    <dgm:pt modelId="{3CDEB9E0-0584-C04E-8B93-306530776101}" type="parTrans" cxnId="{BB75CA07-500C-E74C-933D-1F1B44475970}">
      <dgm:prSet/>
      <dgm:spPr/>
      <dgm:t>
        <a:bodyPr/>
        <a:lstStyle/>
        <a:p>
          <a:endParaRPr lang="en-US"/>
        </a:p>
      </dgm:t>
    </dgm:pt>
    <dgm:pt modelId="{26BF6775-AFC0-C542-B858-9E13851055B9}" type="pres">
      <dgm:prSet presAssocID="{6EA141D6-0529-AD4E-A2D4-BBBB100603CF}" presName="Name0" presStyleCnt="0">
        <dgm:presLayoutVars>
          <dgm:dir/>
          <dgm:resizeHandles val="exact"/>
        </dgm:presLayoutVars>
      </dgm:prSet>
      <dgm:spPr/>
      <dgm:t>
        <a:bodyPr/>
        <a:lstStyle/>
        <a:p>
          <a:endParaRPr lang="en-US"/>
        </a:p>
      </dgm:t>
    </dgm:pt>
    <dgm:pt modelId="{4AA3AD37-9EE2-8C4A-BCC8-EDA6B9E23A73}" type="pres">
      <dgm:prSet presAssocID="{6EA141D6-0529-AD4E-A2D4-BBBB100603CF}" presName="cycle" presStyleCnt="0"/>
      <dgm:spPr/>
    </dgm:pt>
    <dgm:pt modelId="{D40FD212-E0C1-B748-8F28-9E7068414894}" type="pres">
      <dgm:prSet presAssocID="{52447853-489D-4B43-A9AF-4D88D73B6EEF}" presName="nodeFirstNode" presStyleLbl="node1" presStyleIdx="0" presStyleCnt="6">
        <dgm:presLayoutVars>
          <dgm:bulletEnabled val="1"/>
        </dgm:presLayoutVars>
      </dgm:prSet>
      <dgm:spPr>
        <a:prstGeom prst="ellipse">
          <a:avLst/>
        </a:prstGeom>
      </dgm:spPr>
      <dgm:t>
        <a:bodyPr/>
        <a:lstStyle/>
        <a:p>
          <a:endParaRPr lang="en-US"/>
        </a:p>
      </dgm:t>
    </dgm:pt>
    <dgm:pt modelId="{87584A71-BDD9-5A42-A5B8-E1A991383C09}" type="pres">
      <dgm:prSet presAssocID="{69964248-AB02-E84B-980E-2AFB3061963C}" presName="sibTransFirstNode" presStyleLbl="bgShp" presStyleIdx="0" presStyleCnt="1"/>
      <dgm:spPr/>
      <dgm:t>
        <a:bodyPr/>
        <a:lstStyle/>
        <a:p>
          <a:endParaRPr lang="en-US"/>
        </a:p>
      </dgm:t>
    </dgm:pt>
    <dgm:pt modelId="{85A0F5BE-309C-DA44-8C54-3C2C61E43D7B}" type="pres">
      <dgm:prSet presAssocID="{ED28EE62-C831-124E-8FD1-6936A154D166}" presName="nodeFollowingNodes" presStyleLbl="node1" presStyleIdx="1" presStyleCnt="6">
        <dgm:presLayoutVars>
          <dgm:bulletEnabled val="1"/>
        </dgm:presLayoutVars>
      </dgm:prSet>
      <dgm:spPr>
        <a:prstGeom prst="ellipse">
          <a:avLst/>
        </a:prstGeom>
      </dgm:spPr>
      <dgm:t>
        <a:bodyPr/>
        <a:lstStyle/>
        <a:p>
          <a:endParaRPr lang="en-US"/>
        </a:p>
      </dgm:t>
    </dgm:pt>
    <dgm:pt modelId="{9C9A03DB-31C5-2946-B6D6-DDAB3EA62978}" type="pres">
      <dgm:prSet presAssocID="{DCB160CF-E3AF-9341-AB25-D1AA1920178A}" presName="nodeFollowingNodes" presStyleLbl="node1" presStyleIdx="2" presStyleCnt="6">
        <dgm:presLayoutVars>
          <dgm:bulletEnabled val="1"/>
        </dgm:presLayoutVars>
      </dgm:prSet>
      <dgm:spPr>
        <a:prstGeom prst="ellipse">
          <a:avLst/>
        </a:prstGeom>
      </dgm:spPr>
      <dgm:t>
        <a:bodyPr/>
        <a:lstStyle/>
        <a:p>
          <a:endParaRPr lang="en-US"/>
        </a:p>
      </dgm:t>
    </dgm:pt>
    <dgm:pt modelId="{4C368733-036E-AD44-A1DD-29B3CD4BACBD}" type="pres">
      <dgm:prSet presAssocID="{F4616D58-8D07-3A46-AB5F-3A47207238A8}" presName="nodeFollowingNodes" presStyleLbl="node1" presStyleIdx="3" presStyleCnt="6">
        <dgm:presLayoutVars>
          <dgm:bulletEnabled val="1"/>
        </dgm:presLayoutVars>
      </dgm:prSet>
      <dgm:spPr>
        <a:prstGeom prst="ellipse">
          <a:avLst/>
        </a:prstGeom>
      </dgm:spPr>
      <dgm:t>
        <a:bodyPr/>
        <a:lstStyle/>
        <a:p>
          <a:endParaRPr lang="en-US"/>
        </a:p>
      </dgm:t>
    </dgm:pt>
    <dgm:pt modelId="{BAC8204E-0025-BB45-8DAF-617BBAAF2347}" type="pres">
      <dgm:prSet presAssocID="{387415FA-93C1-AD42-A575-1CB155F9D643}" presName="nodeFollowingNodes" presStyleLbl="node1" presStyleIdx="4" presStyleCnt="6">
        <dgm:presLayoutVars>
          <dgm:bulletEnabled val="1"/>
        </dgm:presLayoutVars>
      </dgm:prSet>
      <dgm:spPr>
        <a:prstGeom prst="ellipse">
          <a:avLst/>
        </a:prstGeom>
      </dgm:spPr>
      <dgm:t>
        <a:bodyPr/>
        <a:lstStyle/>
        <a:p>
          <a:endParaRPr lang="en-US"/>
        </a:p>
      </dgm:t>
    </dgm:pt>
    <dgm:pt modelId="{723D2D9C-A4B7-6A4D-9E51-09B6B48BCCF7}" type="pres">
      <dgm:prSet presAssocID="{EE7AF4DB-8C2E-8B44-BE28-DCCC9AEFB0C8}" presName="nodeFollowingNodes" presStyleLbl="node1" presStyleIdx="5" presStyleCnt="6">
        <dgm:presLayoutVars>
          <dgm:bulletEnabled val="1"/>
        </dgm:presLayoutVars>
      </dgm:prSet>
      <dgm:spPr>
        <a:prstGeom prst="ellipse">
          <a:avLst/>
        </a:prstGeom>
      </dgm:spPr>
      <dgm:t>
        <a:bodyPr/>
        <a:lstStyle/>
        <a:p>
          <a:endParaRPr lang="en-US"/>
        </a:p>
      </dgm:t>
    </dgm:pt>
  </dgm:ptLst>
  <dgm:cxnLst>
    <dgm:cxn modelId="{ABD14F04-5AC7-4E20-9C10-2A1FE94241C0}" type="presOf" srcId="{ED28EE62-C831-124E-8FD1-6936A154D166}" destId="{85A0F5BE-309C-DA44-8C54-3C2C61E43D7B}" srcOrd="0" destOrd="0" presId="urn:microsoft.com/office/officeart/2005/8/layout/cycle3"/>
    <dgm:cxn modelId="{1FAFEBC3-3EFF-4A27-9DE2-2502FCE85F65}" type="presOf" srcId="{69964248-AB02-E84B-980E-2AFB3061963C}" destId="{87584A71-BDD9-5A42-A5B8-E1A991383C09}" srcOrd="0" destOrd="0" presId="urn:microsoft.com/office/officeart/2005/8/layout/cycle3"/>
    <dgm:cxn modelId="{CF2831E0-6A92-4055-8759-E0D47FA189F4}" type="presOf" srcId="{DCB160CF-E3AF-9341-AB25-D1AA1920178A}" destId="{9C9A03DB-31C5-2946-B6D6-DDAB3EA62978}" srcOrd="0" destOrd="0" presId="urn:microsoft.com/office/officeart/2005/8/layout/cycle3"/>
    <dgm:cxn modelId="{0D8BC1A1-47E2-C44E-9180-490A063A2140}" srcId="{6EA141D6-0529-AD4E-A2D4-BBBB100603CF}" destId="{DCB160CF-E3AF-9341-AB25-D1AA1920178A}" srcOrd="2" destOrd="0" parTransId="{1D60C877-ECAC-574E-83A0-3012F8346196}" sibTransId="{18F3C95C-79F8-5049-AED1-A13787720C85}"/>
    <dgm:cxn modelId="{61589E45-51E2-422E-A97C-787BB3A1021B}" type="presOf" srcId="{F4616D58-8D07-3A46-AB5F-3A47207238A8}" destId="{4C368733-036E-AD44-A1DD-29B3CD4BACBD}" srcOrd="0" destOrd="0" presId="urn:microsoft.com/office/officeart/2005/8/layout/cycle3"/>
    <dgm:cxn modelId="{91C00D37-D5C3-624A-B51C-F3DFD0852C5E}" srcId="{6EA141D6-0529-AD4E-A2D4-BBBB100603CF}" destId="{F4616D58-8D07-3A46-AB5F-3A47207238A8}" srcOrd="3" destOrd="0" parTransId="{68F8A376-CD3D-AE41-B130-42867929582D}" sibTransId="{E3E94668-3EE6-EF40-A186-B19A47646627}"/>
    <dgm:cxn modelId="{8204A88D-F1EC-044D-B1DB-44244C26E155}" srcId="{6EA141D6-0529-AD4E-A2D4-BBBB100603CF}" destId="{52447853-489D-4B43-A9AF-4D88D73B6EEF}" srcOrd="0" destOrd="0" parTransId="{F3845065-2B93-3E4C-9F5D-DB8535E90CE9}" sibTransId="{69964248-AB02-E84B-980E-2AFB3061963C}"/>
    <dgm:cxn modelId="{C8BC2FC6-8954-4E5B-B33C-26CFE28EBD35}" type="presOf" srcId="{6EA141D6-0529-AD4E-A2D4-BBBB100603CF}" destId="{26BF6775-AFC0-C542-B858-9E13851055B9}" srcOrd="0" destOrd="0" presId="urn:microsoft.com/office/officeart/2005/8/layout/cycle3"/>
    <dgm:cxn modelId="{6C513E0B-DD02-4A2C-AC63-9C83B7C349E8}" type="presOf" srcId="{387415FA-93C1-AD42-A575-1CB155F9D643}" destId="{BAC8204E-0025-BB45-8DAF-617BBAAF2347}" srcOrd="0" destOrd="0" presId="urn:microsoft.com/office/officeart/2005/8/layout/cycle3"/>
    <dgm:cxn modelId="{E11F32DD-70D0-1C4C-97DC-1037A2BE5865}" srcId="{6EA141D6-0529-AD4E-A2D4-BBBB100603CF}" destId="{387415FA-93C1-AD42-A575-1CB155F9D643}" srcOrd="4" destOrd="0" parTransId="{76686A0F-B504-F642-A8F1-12D8D201935E}" sibTransId="{1120D34D-E997-7B4C-A20F-D2C93BE80282}"/>
    <dgm:cxn modelId="{BB75CA07-500C-E74C-933D-1F1B44475970}" srcId="{6EA141D6-0529-AD4E-A2D4-BBBB100603CF}" destId="{EE7AF4DB-8C2E-8B44-BE28-DCCC9AEFB0C8}" srcOrd="5" destOrd="0" parTransId="{3CDEB9E0-0584-C04E-8B93-306530776101}" sibTransId="{C6AE1EE2-889E-3142-A4FE-1CF8DBFFE993}"/>
    <dgm:cxn modelId="{04EE9411-5B3B-D74D-A8C0-3A6DD529AD92}" srcId="{6EA141D6-0529-AD4E-A2D4-BBBB100603CF}" destId="{ED28EE62-C831-124E-8FD1-6936A154D166}" srcOrd="1" destOrd="0" parTransId="{9487C902-1A4B-2B4A-A209-C75656B17BC4}" sibTransId="{371B532B-D528-FB46-AB68-08BAA6D70513}"/>
    <dgm:cxn modelId="{C018D189-EC41-472C-ABFF-CA3DC3EBBC7E}" type="presOf" srcId="{52447853-489D-4B43-A9AF-4D88D73B6EEF}" destId="{D40FD212-E0C1-B748-8F28-9E7068414894}" srcOrd="0" destOrd="0" presId="urn:microsoft.com/office/officeart/2005/8/layout/cycle3"/>
    <dgm:cxn modelId="{C5E9A4F0-F0E1-4895-8F0F-B2E8821921A2}" type="presOf" srcId="{EE7AF4DB-8C2E-8B44-BE28-DCCC9AEFB0C8}" destId="{723D2D9C-A4B7-6A4D-9E51-09B6B48BCCF7}" srcOrd="0" destOrd="0" presId="urn:microsoft.com/office/officeart/2005/8/layout/cycle3"/>
    <dgm:cxn modelId="{1DADA4FB-E0A7-454B-88C2-B96E32F8EB48}" type="presParOf" srcId="{26BF6775-AFC0-C542-B858-9E13851055B9}" destId="{4AA3AD37-9EE2-8C4A-BCC8-EDA6B9E23A73}" srcOrd="0" destOrd="0" presId="urn:microsoft.com/office/officeart/2005/8/layout/cycle3"/>
    <dgm:cxn modelId="{4A0BC248-7347-4BF6-9FBB-A7F9787BE82C}" type="presParOf" srcId="{4AA3AD37-9EE2-8C4A-BCC8-EDA6B9E23A73}" destId="{D40FD212-E0C1-B748-8F28-9E7068414894}" srcOrd="0" destOrd="0" presId="urn:microsoft.com/office/officeart/2005/8/layout/cycle3"/>
    <dgm:cxn modelId="{D1160E3F-0735-487D-9672-340EF0D1F947}" type="presParOf" srcId="{4AA3AD37-9EE2-8C4A-BCC8-EDA6B9E23A73}" destId="{87584A71-BDD9-5A42-A5B8-E1A991383C09}" srcOrd="1" destOrd="0" presId="urn:microsoft.com/office/officeart/2005/8/layout/cycle3"/>
    <dgm:cxn modelId="{352F9F1C-B08F-4193-98A9-49374229B177}" type="presParOf" srcId="{4AA3AD37-9EE2-8C4A-BCC8-EDA6B9E23A73}" destId="{85A0F5BE-309C-DA44-8C54-3C2C61E43D7B}" srcOrd="2" destOrd="0" presId="urn:microsoft.com/office/officeart/2005/8/layout/cycle3"/>
    <dgm:cxn modelId="{BF756ED5-156E-41D8-A690-4ABB727E6D6D}" type="presParOf" srcId="{4AA3AD37-9EE2-8C4A-BCC8-EDA6B9E23A73}" destId="{9C9A03DB-31C5-2946-B6D6-DDAB3EA62978}" srcOrd="3" destOrd="0" presId="urn:microsoft.com/office/officeart/2005/8/layout/cycle3"/>
    <dgm:cxn modelId="{4AF26953-3F19-469A-A421-9BC8E422EA82}" type="presParOf" srcId="{4AA3AD37-9EE2-8C4A-BCC8-EDA6B9E23A73}" destId="{4C368733-036E-AD44-A1DD-29B3CD4BACBD}" srcOrd="4" destOrd="0" presId="urn:microsoft.com/office/officeart/2005/8/layout/cycle3"/>
    <dgm:cxn modelId="{3FF85D11-9D43-4B3D-AF0D-BD8E51C3BDF2}" type="presParOf" srcId="{4AA3AD37-9EE2-8C4A-BCC8-EDA6B9E23A73}" destId="{BAC8204E-0025-BB45-8DAF-617BBAAF2347}" srcOrd="5" destOrd="0" presId="urn:microsoft.com/office/officeart/2005/8/layout/cycle3"/>
    <dgm:cxn modelId="{69C85D43-B1B7-483A-BF34-65C8578D25D8}" type="presParOf" srcId="{4AA3AD37-9EE2-8C4A-BCC8-EDA6B9E23A73}" destId="{723D2D9C-A4B7-6A4D-9E51-09B6B48BCCF7}"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84A71-BDD9-5A42-A5B8-E1A991383C09}">
      <dsp:nvSpPr>
        <dsp:cNvPr id="0" name=""/>
        <dsp:cNvSpPr/>
      </dsp:nvSpPr>
      <dsp:spPr>
        <a:xfrm>
          <a:off x="855741" y="-4167"/>
          <a:ext cx="4743745" cy="4743745"/>
        </a:xfrm>
        <a:prstGeom prst="circularArrow">
          <a:avLst>
            <a:gd name="adj1" fmla="val 5274"/>
            <a:gd name="adj2" fmla="val 312630"/>
            <a:gd name="adj3" fmla="val 14259521"/>
            <a:gd name="adj4" fmla="val 17108674"/>
            <a:gd name="adj5" fmla="val 5477"/>
          </a:avLst>
        </a:prstGeom>
        <a:gradFill flip="none" rotWithShape="1">
          <a:gsLst>
            <a:gs pos="0">
              <a:srgbClr val="0000FF"/>
            </a:gs>
            <a:gs pos="100000">
              <a:srgbClr val="69A8FF"/>
            </a:gs>
            <a:gs pos="50000">
              <a:srgbClr val="3366FF"/>
            </a:gs>
          </a:gsLst>
          <a:lin ang="0" scaled="1"/>
          <a:tileRect/>
        </a:gra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D40FD212-E0C1-B748-8F28-9E7068414894}">
      <dsp:nvSpPr>
        <dsp:cNvPr id="0" name=""/>
        <dsp:cNvSpPr/>
      </dsp:nvSpPr>
      <dsp:spPr>
        <a:xfrm>
          <a:off x="2341911" y="2165"/>
          <a:ext cx="1771405" cy="885702"/>
        </a:xfrm>
        <a:prstGeom prst="ellipse">
          <a:avLst/>
        </a:prstGeom>
        <a:solidFill>
          <a:srgbClr val="095B8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Problem Framing</a:t>
          </a:r>
        </a:p>
      </dsp:txBody>
      <dsp:txXfrm>
        <a:off x="2601327" y="131873"/>
        <a:ext cx="1252573" cy="626286"/>
      </dsp:txXfrm>
    </dsp:sp>
    <dsp:sp modelId="{85A0F5BE-309C-DA44-8C54-3C2C61E43D7B}">
      <dsp:nvSpPr>
        <dsp:cNvPr id="0" name=""/>
        <dsp:cNvSpPr/>
      </dsp:nvSpPr>
      <dsp:spPr>
        <a:xfrm>
          <a:off x="4008525" y="964385"/>
          <a:ext cx="1771405" cy="885702"/>
        </a:xfrm>
        <a:prstGeom prst="ellipse">
          <a:avLst/>
        </a:prstGeom>
        <a:solidFill>
          <a:srgbClr val="095B8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COA Development</a:t>
          </a:r>
        </a:p>
      </dsp:txBody>
      <dsp:txXfrm>
        <a:off x="4267941" y="1094093"/>
        <a:ext cx="1252573" cy="626286"/>
      </dsp:txXfrm>
    </dsp:sp>
    <dsp:sp modelId="{9C9A03DB-31C5-2946-B6D6-DDAB3EA62978}">
      <dsp:nvSpPr>
        <dsp:cNvPr id="0" name=""/>
        <dsp:cNvSpPr/>
      </dsp:nvSpPr>
      <dsp:spPr>
        <a:xfrm>
          <a:off x="4008525" y="2888825"/>
          <a:ext cx="1771405" cy="885702"/>
        </a:xfrm>
        <a:prstGeom prst="ellipse">
          <a:avLst/>
        </a:prstGeom>
        <a:solidFill>
          <a:srgbClr val="095B8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COA War Game</a:t>
          </a:r>
        </a:p>
      </dsp:txBody>
      <dsp:txXfrm>
        <a:off x="4267941" y="3018533"/>
        <a:ext cx="1252573" cy="626286"/>
      </dsp:txXfrm>
    </dsp:sp>
    <dsp:sp modelId="{4C368733-036E-AD44-A1DD-29B3CD4BACBD}">
      <dsp:nvSpPr>
        <dsp:cNvPr id="0" name=""/>
        <dsp:cNvSpPr/>
      </dsp:nvSpPr>
      <dsp:spPr>
        <a:xfrm>
          <a:off x="2341911" y="3851045"/>
          <a:ext cx="1771405" cy="885702"/>
        </a:xfrm>
        <a:prstGeom prst="ellipse">
          <a:avLst/>
        </a:prstGeom>
        <a:solidFill>
          <a:srgbClr val="095B8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COA Comparison &amp; Decision</a:t>
          </a:r>
        </a:p>
      </dsp:txBody>
      <dsp:txXfrm>
        <a:off x="2601327" y="3980753"/>
        <a:ext cx="1252573" cy="626286"/>
      </dsp:txXfrm>
    </dsp:sp>
    <dsp:sp modelId="{BAC8204E-0025-BB45-8DAF-617BBAAF2347}">
      <dsp:nvSpPr>
        <dsp:cNvPr id="0" name=""/>
        <dsp:cNvSpPr/>
      </dsp:nvSpPr>
      <dsp:spPr>
        <a:xfrm>
          <a:off x="675297" y="2888825"/>
          <a:ext cx="1771405" cy="885702"/>
        </a:xfrm>
        <a:prstGeom prst="ellipse">
          <a:avLst/>
        </a:prstGeom>
        <a:solidFill>
          <a:srgbClr val="095B8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Orders Development</a:t>
          </a:r>
        </a:p>
      </dsp:txBody>
      <dsp:txXfrm>
        <a:off x="934713" y="3018533"/>
        <a:ext cx="1252573" cy="626286"/>
      </dsp:txXfrm>
    </dsp:sp>
    <dsp:sp modelId="{723D2D9C-A4B7-6A4D-9E51-09B6B48BCCF7}">
      <dsp:nvSpPr>
        <dsp:cNvPr id="0" name=""/>
        <dsp:cNvSpPr/>
      </dsp:nvSpPr>
      <dsp:spPr>
        <a:xfrm>
          <a:off x="675297" y="964385"/>
          <a:ext cx="1771405" cy="885702"/>
        </a:xfrm>
        <a:prstGeom prst="ellipse">
          <a:avLst/>
        </a:prstGeom>
        <a:solidFill>
          <a:srgbClr val="095B8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Transition</a:t>
          </a:r>
        </a:p>
      </dsp:txBody>
      <dsp:txXfrm>
        <a:off x="934713" y="1094093"/>
        <a:ext cx="1252573" cy="62628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0953" cy="461325"/>
          </a:xfrm>
          <a:prstGeom prst="rect">
            <a:avLst/>
          </a:prstGeom>
        </p:spPr>
        <p:txBody>
          <a:bodyPr vert="horz" lIns="90648" tIns="45324" rIns="90648" bIns="45324" rtlCol="0"/>
          <a:lstStyle>
            <a:lvl1pPr algn="l">
              <a:defRPr sz="1200"/>
            </a:lvl1pPr>
          </a:lstStyle>
          <a:p>
            <a:pPr>
              <a:defRPr/>
            </a:pPr>
            <a:endParaRPr lang="en-US"/>
          </a:p>
        </p:txBody>
      </p:sp>
      <p:sp>
        <p:nvSpPr>
          <p:cNvPr id="3" name="Date Placeholder 2"/>
          <p:cNvSpPr>
            <a:spLocks noGrp="1"/>
          </p:cNvSpPr>
          <p:nvPr>
            <p:ph type="dt" sz="quarter" idx="1"/>
          </p:nvPr>
        </p:nvSpPr>
        <p:spPr>
          <a:xfrm>
            <a:off x="3934376" y="0"/>
            <a:ext cx="3010953" cy="461325"/>
          </a:xfrm>
          <a:prstGeom prst="rect">
            <a:avLst/>
          </a:prstGeom>
        </p:spPr>
        <p:txBody>
          <a:bodyPr vert="horz" lIns="90648" tIns="45324" rIns="90648" bIns="45324" rtlCol="0"/>
          <a:lstStyle>
            <a:lvl1pPr algn="r">
              <a:defRPr sz="1200"/>
            </a:lvl1pPr>
          </a:lstStyle>
          <a:p>
            <a:pPr>
              <a:defRPr/>
            </a:pPr>
            <a:fld id="{96619B04-1CB1-4C25-9E2A-3FD6FA01FBA8}" type="datetimeFigureOut">
              <a:rPr lang="en-US"/>
              <a:pPr>
                <a:defRPr/>
              </a:pPr>
              <a:t>4/9/2018</a:t>
            </a:fld>
            <a:endParaRPr lang="en-US"/>
          </a:p>
        </p:txBody>
      </p:sp>
      <p:sp>
        <p:nvSpPr>
          <p:cNvPr id="4" name="Footer Placeholder 3"/>
          <p:cNvSpPr>
            <a:spLocks noGrp="1"/>
          </p:cNvSpPr>
          <p:nvPr>
            <p:ph type="ftr" sz="quarter" idx="2"/>
          </p:nvPr>
        </p:nvSpPr>
        <p:spPr>
          <a:xfrm>
            <a:off x="1" y="8757302"/>
            <a:ext cx="3010953" cy="461325"/>
          </a:xfrm>
          <a:prstGeom prst="rect">
            <a:avLst/>
          </a:prstGeom>
        </p:spPr>
        <p:txBody>
          <a:bodyPr vert="horz" lIns="90648" tIns="45324" rIns="90648" bIns="4532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4376" y="8757302"/>
            <a:ext cx="3010953" cy="461325"/>
          </a:xfrm>
          <a:prstGeom prst="rect">
            <a:avLst/>
          </a:prstGeom>
        </p:spPr>
        <p:txBody>
          <a:bodyPr vert="horz" lIns="90648" tIns="45324" rIns="90648" bIns="45324" rtlCol="0" anchor="b"/>
          <a:lstStyle>
            <a:lvl1pPr algn="r">
              <a:defRPr sz="1200"/>
            </a:lvl1pPr>
          </a:lstStyle>
          <a:p>
            <a:pPr>
              <a:defRPr/>
            </a:pPr>
            <a:fld id="{24F5CEFC-25E2-4A49-8876-73D82C5BB5F8}" type="slidenum">
              <a:rPr lang="en-US"/>
              <a:pPr>
                <a:defRPr/>
              </a:pPr>
              <a:t>‹#›</a:t>
            </a:fld>
            <a:endParaRPr lang="en-US"/>
          </a:p>
        </p:txBody>
      </p:sp>
    </p:spTree>
    <p:extLst>
      <p:ext uri="{BB962C8B-B14F-4D97-AF65-F5344CB8AC3E}">
        <p14:creationId xmlns:p14="http://schemas.microsoft.com/office/powerpoint/2010/main" val="1176904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3010953" cy="461325"/>
          </a:xfrm>
          <a:prstGeom prst="rect">
            <a:avLst/>
          </a:prstGeom>
          <a:noFill/>
          <a:ln w="9525">
            <a:noFill/>
            <a:miter lim="800000"/>
            <a:headEnd/>
            <a:tailEnd/>
          </a:ln>
          <a:effectLst/>
        </p:spPr>
        <p:txBody>
          <a:bodyPr vert="horz" wrap="square" lIns="92350" tIns="46174" rIns="92350" bIns="46174" numCol="1" anchor="t" anchorCtr="0" compatLnSpc="1">
            <a:prstTxWarp prst="textNoShape">
              <a:avLst/>
            </a:prstTxWarp>
          </a:bodyPr>
          <a:lstStyle>
            <a:lvl1pPr>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934376" y="0"/>
            <a:ext cx="3010953" cy="461325"/>
          </a:xfrm>
          <a:prstGeom prst="rect">
            <a:avLst/>
          </a:prstGeom>
          <a:noFill/>
          <a:ln w="9525">
            <a:noFill/>
            <a:miter lim="800000"/>
            <a:headEnd/>
            <a:tailEnd/>
          </a:ln>
          <a:effectLst/>
        </p:spPr>
        <p:txBody>
          <a:bodyPr vert="horz" wrap="square" lIns="92350" tIns="46174" rIns="92350" bIns="46174" numCol="1" anchor="t" anchorCtr="0" compatLnSpc="1">
            <a:prstTxWarp prst="textNoShape">
              <a:avLst/>
            </a:prstTxWarp>
          </a:bodyPr>
          <a:lstStyle>
            <a:lvl1pPr algn="r">
              <a:defRPr sz="1200">
                <a:latin typeface="Arial"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922338" y="536575"/>
            <a:ext cx="5121275" cy="38417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5320" y="4532951"/>
            <a:ext cx="5556262" cy="3841750"/>
          </a:xfrm>
          <a:prstGeom prst="rect">
            <a:avLst/>
          </a:prstGeom>
          <a:noFill/>
          <a:ln w="9525">
            <a:noFill/>
            <a:miter lim="800000"/>
            <a:headEnd/>
            <a:tailEnd/>
          </a:ln>
          <a:effectLst/>
        </p:spPr>
        <p:txBody>
          <a:bodyPr vert="horz" wrap="square" lIns="92350" tIns="46174" rIns="92350" bIns="461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9222" name="Rectangle 6"/>
          <p:cNvSpPr>
            <a:spLocks noGrp="1" noChangeArrowheads="1"/>
          </p:cNvSpPr>
          <p:nvPr>
            <p:ph type="ftr" sz="quarter" idx="4"/>
          </p:nvPr>
        </p:nvSpPr>
        <p:spPr bwMode="auto">
          <a:xfrm>
            <a:off x="1" y="8757302"/>
            <a:ext cx="3010953" cy="461325"/>
          </a:xfrm>
          <a:prstGeom prst="rect">
            <a:avLst/>
          </a:prstGeom>
          <a:noFill/>
          <a:ln w="9525">
            <a:noFill/>
            <a:miter lim="800000"/>
            <a:headEnd/>
            <a:tailEnd/>
          </a:ln>
          <a:effectLst/>
        </p:spPr>
        <p:txBody>
          <a:bodyPr vert="horz" wrap="square" lIns="92350" tIns="46174" rIns="92350" bIns="46174" numCol="1" anchor="b" anchorCtr="0" compatLnSpc="1">
            <a:prstTxWarp prst="textNoShape">
              <a:avLst/>
            </a:prstTxWarp>
          </a:bodyPr>
          <a:lstStyle>
            <a:lvl1pPr>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34376" y="8757302"/>
            <a:ext cx="3010953" cy="461325"/>
          </a:xfrm>
          <a:prstGeom prst="rect">
            <a:avLst/>
          </a:prstGeom>
          <a:noFill/>
          <a:ln w="9525">
            <a:noFill/>
            <a:miter lim="800000"/>
            <a:headEnd/>
            <a:tailEnd/>
          </a:ln>
          <a:effectLst/>
        </p:spPr>
        <p:txBody>
          <a:bodyPr vert="horz" wrap="square" lIns="92350" tIns="46174" rIns="92350" bIns="46174" numCol="1" anchor="b" anchorCtr="0" compatLnSpc="1">
            <a:prstTxWarp prst="textNoShape">
              <a:avLst/>
            </a:prstTxWarp>
          </a:bodyPr>
          <a:lstStyle>
            <a:lvl1pPr algn="r">
              <a:defRPr sz="1200">
                <a:latin typeface="Arial" charset="0"/>
              </a:defRPr>
            </a:lvl1pPr>
          </a:lstStyle>
          <a:p>
            <a:pPr>
              <a:defRPr/>
            </a:pPr>
            <a:fld id="{F32AAE64-1A66-44E6-A60F-A78A067E4F01}" type="slidenum">
              <a:rPr lang="en-US"/>
              <a:pPr>
                <a:defRPr/>
              </a:pPr>
              <a:t>‹#›</a:t>
            </a:fld>
            <a:endParaRPr lang="en-US" dirty="0"/>
          </a:p>
        </p:txBody>
      </p:sp>
    </p:spTree>
    <p:extLst>
      <p:ext uri="{BB962C8B-B14F-4D97-AF65-F5344CB8AC3E}">
        <p14:creationId xmlns:p14="http://schemas.microsoft.com/office/powerpoint/2010/main" val="509806241"/>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Char char="•"/>
      <a:defRPr sz="1200" kern="1200">
        <a:solidFill>
          <a:schemeClr val="tx1"/>
        </a:solidFill>
        <a:latin typeface="Arial" charset="0"/>
        <a:ea typeface="+mn-ea"/>
        <a:cs typeface="Arial" charset="0"/>
      </a:defRPr>
    </a:lvl1pPr>
    <a:lvl2pPr marL="457200" indent="-171450" algn="l" rtl="0" eaLnBrk="0" fontAlgn="base" hangingPunct="0">
      <a:spcBef>
        <a:spcPct val="30000"/>
      </a:spcBef>
      <a:spcAft>
        <a:spcPct val="0"/>
      </a:spcAft>
      <a:buFont typeface="Arial" charset="0"/>
      <a:buChar char="–"/>
      <a:defRPr sz="1200" kern="1200">
        <a:solidFill>
          <a:schemeClr val="tx1"/>
        </a:solidFill>
        <a:latin typeface="Arial" charset="0"/>
        <a:ea typeface="+mn-ea"/>
        <a:cs typeface="Arial" charset="0"/>
      </a:defRPr>
    </a:lvl2pPr>
    <a:lvl3pPr marL="685800" indent="-114300" algn="l" rtl="0" eaLnBrk="0" fontAlgn="base" hangingPunct="0">
      <a:spcBef>
        <a:spcPct val="30000"/>
      </a:spcBef>
      <a:spcAft>
        <a:spcPct val="0"/>
      </a:spcAft>
      <a:buChar char="•"/>
      <a:defRPr sz="1200" kern="1200">
        <a:solidFill>
          <a:schemeClr val="tx1"/>
        </a:solidFill>
        <a:latin typeface="Arial" charset="0"/>
        <a:ea typeface="+mn-ea"/>
        <a:cs typeface="Arial" charset="0"/>
      </a:defRPr>
    </a:lvl3pPr>
    <a:lvl4pPr marL="971550" indent="-171450" algn="l" rtl="0" eaLnBrk="0" fontAlgn="base" hangingPunct="0">
      <a:spcBef>
        <a:spcPct val="30000"/>
      </a:spcBef>
      <a:spcAft>
        <a:spcPct val="0"/>
      </a:spcAft>
      <a:buFont typeface="Arial" charset="0"/>
      <a:buChar char="–"/>
      <a:defRPr sz="1200" kern="1200">
        <a:solidFill>
          <a:schemeClr val="tx1"/>
        </a:solidFill>
        <a:latin typeface="Arial" charset="0"/>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Tahoma" charset="0"/>
              </a:defRPr>
            </a:lvl1pPr>
            <a:lvl2pPr marL="750500" indent="-288654" eaLnBrk="0" hangingPunct="0">
              <a:defRPr>
                <a:solidFill>
                  <a:schemeClr val="tx1"/>
                </a:solidFill>
                <a:latin typeface="Arial" charset="0"/>
                <a:cs typeface="Tahoma" charset="0"/>
              </a:defRPr>
            </a:lvl2pPr>
            <a:lvl3pPr marL="1154614" indent="-230923" eaLnBrk="0" hangingPunct="0">
              <a:defRPr>
                <a:solidFill>
                  <a:schemeClr val="tx1"/>
                </a:solidFill>
                <a:latin typeface="Arial" charset="0"/>
                <a:cs typeface="Tahoma" charset="0"/>
              </a:defRPr>
            </a:lvl3pPr>
            <a:lvl4pPr marL="1616462" indent="-230923" eaLnBrk="0" hangingPunct="0">
              <a:defRPr>
                <a:solidFill>
                  <a:schemeClr val="tx1"/>
                </a:solidFill>
                <a:latin typeface="Arial" charset="0"/>
                <a:cs typeface="Tahoma" charset="0"/>
              </a:defRPr>
            </a:lvl4pPr>
            <a:lvl5pPr marL="2078308" indent="-230923" eaLnBrk="0" hangingPunct="0">
              <a:defRPr>
                <a:solidFill>
                  <a:schemeClr val="tx1"/>
                </a:solidFill>
                <a:latin typeface="Arial" charset="0"/>
                <a:cs typeface="Tahoma" charset="0"/>
              </a:defRPr>
            </a:lvl5pPr>
            <a:lvl6pPr marL="2540153" indent="-230923" eaLnBrk="0" fontAlgn="base" hangingPunct="0">
              <a:spcBef>
                <a:spcPct val="0"/>
              </a:spcBef>
              <a:spcAft>
                <a:spcPct val="0"/>
              </a:spcAft>
              <a:defRPr>
                <a:solidFill>
                  <a:schemeClr val="tx1"/>
                </a:solidFill>
                <a:latin typeface="Arial" charset="0"/>
                <a:cs typeface="Tahoma" charset="0"/>
              </a:defRPr>
            </a:lvl6pPr>
            <a:lvl7pPr marL="3001999" indent="-230923" eaLnBrk="0" fontAlgn="base" hangingPunct="0">
              <a:spcBef>
                <a:spcPct val="0"/>
              </a:spcBef>
              <a:spcAft>
                <a:spcPct val="0"/>
              </a:spcAft>
              <a:defRPr>
                <a:solidFill>
                  <a:schemeClr val="tx1"/>
                </a:solidFill>
                <a:latin typeface="Arial" charset="0"/>
                <a:cs typeface="Tahoma" charset="0"/>
              </a:defRPr>
            </a:lvl7pPr>
            <a:lvl8pPr marL="3463845" indent="-230923" eaLnBrk="0" fontAlgn="base" hangingPunct="0">
              <a:spcBef>
                <a:spcPct val="0"/>
              </a:spcBef>
              <a:spcAft>
                <a:spcPct val="0"/>
              </a:spcAft>
              <a:defRPr>
                <a:solidFill>
                  <a:schemeClr val="tx1"/>
                </a:solidFill>
                <a:latin typeface="Arial" charset="0"/>
                <a:cs typeface="Tahoma" charset="0"/>
              </a:defRPr>
            </a:lvl8pPr>
            <a:lvl9pPr marL="3925691" indent="-230923" eaLnBrk="0" fontAlgn="base" hangingPunct="0">
              <a:spcBef>
                <a:spcPct val="0"/>
              </a:spcBef>
              <a:spcAft>
                <a:spcPct val="0"/>
              </a:spcAft>
              <a:defRPr>
                <a:solidFill>
                  <a:schemeClr val="tx1"/>
                </a:solidFill>
                <a:latin typeface="Arial" charset="0"/>
                <a:cs typeface="Tahoma" charset="0"/>
              </a:defRPr>
            </a:lvl9pPr>
          </a:lstStyle>
          <a:p>
            <a:pPr eaLnBrk="1" hangingPunct="1"/>
            <a:fld id="{6D619247-66A1-4326-A985-1CCD289E7E91}" type="slidenum">
              <a:rPr lang="en-US" altLang="en-US" smtClean="0"/>
              <a:pPr eaLnBrk="1" hangingPunct="1"/>
              <a:t>1</a:t>
            </a:fld>
            <a:endParaRPr lang="en-US" altLang="en-US" smtClean="0"/>
          </a:p>
        </p:txBody>
      </p:sp>
    </p:spTree>
    <p:extLst>
      <p:ext uri="{BB962C8B-B14F-4D97-AF65-F5344CB8AC3E}">
        <p14:creationId xmlns:p14="http://schemas.microsoft.com/office/powerpoint/2010/main" val="2981226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pPr>
                <a:defRPr/>
              </a:pPr>
              <a:t>13</a:t>
            </a:fld>
            <a:endParaRPr lang="en-US" dirty="0"/>
          </a:p>
        </p:txBody>
      </p:sp>
    </p:spTree>
    <p:extLst>
      <p:ext uri="{BB962C8B-B14F-4D97-AF65-F5344CB8AC3E}">
        <p14:creationId xmlns:p14="http://schemas.microsoft.com/office/powerpoint/2010/main" val="1126733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all about supporting</a:t>
            </a:r>
            <a:r>
              <a:rPr lang="en-US" baseline="0" dirty="0" smtClean="0"/>
              <a:t> the commander</a:t>
            </a:r>
          </a:p>
          <a:p>
            <a:r>
              <a:rPr lang="en-US" baseline="0" dirty="0" smtClean="0"/>
              <a:t>Provide civil considerations until he/she makes a decision then support it with CA activities</a:t>
            </a:r>
          </a:p>
          <a:p>
            <a:r>
              <a:rPr lang="en-US" baseline="0" dirty="0" smtClean="0"/>
              <a:t>If the CO wants to go through a dense population center give him the civil considerations and maybe it might be best to go around and not through</a:t>
            </a:r>
          </a:p>
          <a:p>
            <a:r>
              <a:rPr lang="en-US" baseline="0" dirty="0" smtClean="0"/>
              <a:t>If time and mission have priority and you have to go through the dense population center then provide ways to mitigate negative effects.  Capture battle damage for claims/</a:t>
            </a:r>
            <a:r>
              <a:rPr lang="en-US" baseline="0" dirty="0" err="1" smtClean="0"/>
              <a:t>solatia</a:t>
            </a:r>
            <a:r>
              <a:rPr lang="en-US" baseline="0" dirty="0" smtClean="0"/>
              <a:t> payments. Follow </a:t>
            </a:r>
            <a:r>
              <a:rPr lang="en-US" baseline="0" dirty="0" err="1" smtClean="0"/>
              <a:t>en</a:t>
            </a:r>
            <a:r>
              <a:rPr lang="en-US" baseline="0" dirty="0" smtClean="0"/>
              <a:t>-trace and establish a CMOC, provide MEDCAPs, engage with local leaders to assess key infrastructure or anything else that may have been damaged.  All of this is to influence and gain back support.</a:t>
            </a:r>
            <a:endParaRPr lang="en-US"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pPr>
                <a:defRPr/>
              </a:pPr>
              <a:t>14</a:t>
            </a:fld>
            <a:endParaRPr lang="en-US" dirty="0"/>
          </a:p>
        </p:txBody>
      </p:sp>
    </p:spTree>
    <p:extLst>
      <p:ext uri="{BB962C8B-B14F-4D97-AF65-F5344CB8AC3E}">
        <p14:creationId xmlns:p14="http://schemas.microsoft.com/office/powerpoint/2010/main" val="322707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pPr>
                <a:defRPr/>
              </a:pPr>
              <a:t>15</a:t>
            </a:fld>
            <a:endParaRPr lang="en-US" dirty="0"/>
          </a:p>
        </p:txBody>
      </p:sp>
    </p:spTree>
    <p:extLst>
      <p:ext uri="{BB962C8B-B14F-4D97-AF65-F5344CB8AC3E}">
        <p14:creationId xmlns:p14="http://schemas.microsoft.com/office/powerpoint/2010/main" val="3713867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pPr>
                <a:defRPr/>
              </a:pPr>
              <a:t>17</a:t>
            </a:fld>
            <a:endParaRPr lang="en-US" dirty="0"/>
          </a:p>
        </p:txBody>
      </p:sp>
    </p:spTree>
    <p:extLst>
      <p:ext uri="{BB962C8B-B14F-4D97-AF65-F5344CB8AC3E}">
        <p14:creationId xmlns:p14="http://schemas.microsoft.com/office/powerpoint/2010/main" val="339490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about soccer balls</a:t>
            </a:r>
            <a:r>
              <a:rPr lang="en-US" baseline="0" dirty="0" smtClean="0"/>
              <a:t> – it’s about effectively targeting the </a:t>
            </a:r>
            <a:r>
              <a:rPr lang="en-US" baseline="0" dirty="0" smtClean="0"/>
              <a:t>population</a:t>
            </a:r>
          </a:p>
          <a:p>
            <a:r>
              <a:rPr lang="en-US" baseline="0" dirty="0" smtClean="0"/>
              <a:t>MCIA Future Operating Environment</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pPr>
                <a:defRPr/>
              </a:pPr>
              <a:t>4</a:t>
            </a:fld>
            <a:endParaRPr lang="en-US" dirty="0"/>
          </a:p>
        </p:txBody>
      </p:sp>
    </p:spTree>
    <p:extLst>
      <p:ext uri="{BB962C8B-B14F-4D97-AF65-F5344CB8AC3E}">
        <p14:creationId xmlns:p14="http://schemas.microsoft.com/office/powerpoint/2010/main" val="370791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real world</a:t>
            </a:r>
            <a:r>
              <a:rPr lang="en-US" baseline="0" dirty="0" smtClean="0"/>
              <a:t> risks to not effectively focusing on local populations.  The variables of </a:t>
            </a:r>
            <a:r>
              <a:rPr lang="en-US" baseline="0" dirty="0" smtClean="0"/>
              <a:t>XXX </a:t>
            </a:r>
            <a:r>
              <a:rPr lang="en-US" baseline="0" dirty="0" smtClean="0"/>
              <a:t>MILLION people need to be accounted for.</a:t>
            </a:r>
            <a:endParaRPr lang="en-US"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pPr>
                <a:defRPr/>
              </a:pPr>
              <a:t>5</a:t>
            </a:fld>
            <a:endParaRPr lang="en-US" dirty="0"/>
          </a:p>
        </p:txBody>
      </p:sp>
    </p:spTree>
    <p:extLst>
      <p:ext uri="{BB962C8B-B14F-4D97-AF65-F5344CB8AC3E}">
        <p14:creationId xmlns:p14="http://schemas.microsoft.com/office/powerpoint/2010/main" val="270387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defRPr/>
            </a:pPr>
            <a:r>
              <a:rPr lang="en-US" baseline="0" dirty="0" smtClean="0"/>
              <a:t>Networks are not just systems and computers</a:t>
            </a:r>
          </a:p>
          <a:p>
            <a:pPr marL="114300" marR="0" lvl="0" indent="-114300" algn="l" defTabSz="914400" rtl="0" eaLnBrk="0" fontAlgn="base" latinLnBrk="0" hangingPunct="0">
              <a:lnSpc>
                <a:spcPct val="100000"/>
              </a:lnSpc>
              <a:spcBef>
                <a:spcPct val="30000"/>
              </a:spcBef>
              <a:spcAft>
                <a:spcPct val="0"/>
              </a:spcAft>
              <a:buClrTx/>
              <a:buSzTx/>
              <a:buFontTx/>
              <a:buChar char="•"/>
              <a:tabLst/>
              <a:defRPr/>
            </a:pPr>
            <a:r>
              <a:rPr lang="en-US" baseline="0" dirty="0" smtClean="0"/>
              <a:t>At the end of the day it’s a people business, and there’s a human network and a human behind every computer</a:t>
            </a:r>
          </a:p>
          <a:p>
            <a:r>
              <a:rPr lang="en-US" dirty="0" smtClean="0"/>
              <a:t>CA Forces conduct engagements with the local population and assess</a:t>
            </a:r>
            <a:r>
              <a:rPr lang="en-US" baseline="0" dirty="0" smtClean="0"/>
              <a:t> buildings and infrastructure within the AO. </a:t>
            </a:r>
          </a:p>
          <a:p>
            <a:r>
              <a:rPr lang="en-US" baseline="0" dirty="0" smtClean="0"/>
              <a:t>CA gains access to locations/individuals that don’t normally interact with the military</a:t>
            </a:r>
          </a:p>
          <a:p>
            <a:r>
              <a:rPr lang="en-US" baseline="0" dirty="0" smtClean="0"/>
              <a:t>CA can find and determine sources of stability and instability and create activities to mitigate or isolate spoilers/bad actors/sources of instability</a:t>
            </a:r>
          </a:p>
          <a:p>
            <a:endParaRPr lang="en-US"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pPr>
                <a:defRPr/>
              </a:pPr>
              <a:t>6</a:t>
            </a:fld>
            <a:endParaRPr lang="en-US" dirty="0"/>
          </a:p>
        </p:txBody>
      </p:sp>
    </p:spTree>
    <p:extLst>
      <p:ext uri="{BB962C8B-B14F-4D97-AF65-F5344CB8AC3E}">
        <p14:creationId xmlns:p14="http://schemas.microsoft.com/office/powerpoint/2010/main" val="390230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CPB is a product based CA process for a more</a:t>
            </a:r>
            <a:r>
              <a:rPr lang="en-US" baseline="0" dirty="0" smtClean="0"/>
              <a:t> in depth look at civil considerations</a:t>
            </a:r>
            <a:endParaRPr lang="en-US"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pPr>
                <a:defRPr/>
              </a:pPr>
              <a:t>7</a:t>
            </a:fld>
            <a:endParaRPr lang="en-US" dirty="0"/>
          </a:p>
        </p:txBody>
      </p:sp>
    </p:spTree>
    <p:extLst>
      <p:ext uri="{BB962C8B-B14F-4D97-AF65-F5344CB8AC3E}">
        <p14:creationId xmlns:p14="http://schemas.microsoft.com/office/powerpoint/2010/main" val="75384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CPB can be a stand alone process but also fits into the overall IPB</a:t>
            </a:r>
            <a:endParaRPr lang="en-US"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pPr>
                <a:defRPr/>
              </a:pPr>
              <a:t>8</a:t>
            </a:fld>
            <a:endParaRPr lang="en-US" dirty="0"/>
          </a:p>
        </p:txBody>
      </p:sp>
    </p:spTree>
    <p:extLst>
      <p:ext uri="{BB962C8B-B14F-4D97-AF65-F5344CB8AC3E}">
        <p14:creationId xmlns:p14="http://schemas.microsoft.com/office/powerpoint/2010/main" val="268498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6409" eaLnBrk="0" fontAlgn="base" hangingPunct="0">
              <a:spcBef>
                <a:spcPct val="30000"/>
              </a:spcBef>
              <a:spcAft>
                <a:spcPct val="0"/>
              </a:spcAft>
              <a:defRPr/>
            </a:pPr>
            <a:r>
              <a:rPr lang="en-US" dirty="0" smtClean="0"/>
              <a:t>-</a:t>
            </a:r>
            <a:r>
              <a:rPr lang="en-US" dirty="0">
                <a:latin typeface="Arial" charset="0"/>
                <a:cs typeface="Arial" charset="0"/>
              </a:rPr>
              <a:t>MARCIMS consists of two major components; </a:t>
            </a:r>
            <a:endParaRPr lang="en-US" dirty="0" smtClean="0">
              <a:latin typeface="Arial" charset="0"/>
              <a:cs typeface="Arial" charset="0"/>
            </a:endParaRPr>
          </a:p>
          <a:p>
            <a:pPr marL="0" lvl="1" defTabSz="906409" eaLnBrk="0" fontAlgn="base" hangingPunct="0">
              <a:spcBef>
                <a:spcPct val="30000"/>
              </a:spcBef>
              <a:spcAft>
                <a:spcPct val="0"/>
              </a:spcAft>
              <a:defRPr/>
            </a:pPr>
            <a:endParaRPr lang="en-US" b="1" dirty="0" smtClean="0">
              <a:latin typeface="Arial" charset="0"/>
              <a:cs typeface="Arial" charset="0"/>
            </a:endParaRPr>
          </a:p>
          <a:p>
            <a:pPr marL="0" lvl="1" defTabSz="906409" eaLnBrk="0" fontAlgn="base" hangingPunct="0">
              <a:spcBef>
                <a:spcPct val="30000"/>
              </a:spcBef>
              <a:spcAft>
                <a:spcPct val="0"/>
              </a:spcAft>
              <a:defRPr/>
            </a:pPr>
            <a:r>
              <a:rPr lang="en-US" b="1" dirty="0" smtClean="0">
                <a:latin typeface="Arial" charset="0"/>
                <a:cs typeface="Arial" charset="0"/>
              </a:rPr>
              <a:t>MARCIMS </a:t>
            </a:r>
            <a:r>
              <a:rPr lang="en-US" b="1" dirty="0">
                <a:latin typeface="Arial" charset="0"/>
                <a:cs typeface="Arial" charset="0"/>
              </a:rPr>
              <a:t>Mobile</a:t>
            </a:r>
            <a:r>
              <a:rPr lang="en-US" dirty="0">
                <a:latin typeface="Arial" charset="0"/>
                <a:cs typeface="Arial" charset="0"/>
              </a:rPr>
              <a:t> is a mobile application (hosted on Mobile Device) for data collection by users in the </a:t>
            </a:r>
            <a:r>
              <a:rPr lang="en-US" dirty="0" smtClean="0">
                <a:latin typeface="Arial" charset="0"/>
                <a:cs typeface="Arial" charset="0"/>
              </a:rPr>
              <a:t>field</a:t>
            </a:r>
          </a:p>
          <a:p>
            <a:pPr marL="0" lvl="1" defTabSz="906409" eaLnBrk="0" fontAlgn="base" hangingPunct="0">
              <a:spcBef>
                <a:spcPct val="30000"/>
              </a:spcBef>
              <a:spcAft>
                <a:spcPct val="0"/>
              </a:spcAft>
              <a:defRPr/>
            </a:pPr>
            <a:endParaRPr lang="en-US" dirty="0" smtClean="0">
              <a:latin typeface="Arial" charset="0"/>
              <a:cs typeface="Arial" charset="0"/>
            </a:endParaRPr>
          </a:p>
          <a:p>
            <a:pPr marL="0" lvl="1" defTabSz="906409" eaLnBrk="0" fontAlgn="base" hangingPunct="0">
              <a:spcBef>
                <a:spcPct val="30000"/>
              </a:spcBef>
              <a:spcAft>
                <a:spcPct val="0"/>
              </a:spcAft>
              <a:defRPr/>
            </a:pPr>
            <a:r>
              <a:rPr lang="en-US" b="1" dirty="0" smtClean="0">
                <a:latin typeface="Arial" charset="0"/>
                <a:cs typeface="Arial" charset="0"/>
              </a:rPr>
              <a:t>MARCIMS </a:t>
            </a:r>
            <a:r>
              <a:rPr lang="en-US" b="1" dirty="0">
                <a:latin typeface="Arial" charset="0"/>
                <a:cs typeface="Arial" charset="0"/>
              </a:rPr>
              <a:t>Portal</a:t>
            </a:r>
            <a:r>
              <a:rPr lang="en-US" dirty="0">
                <a:latin typeface="Arial" charset="0"/>
                <a:cs typeface="Arial" charset="0"/>
              </a:rPr>
              <a:t> is a semantic wiki knowledge </a:t>
            </a:r>
            <a:r>
              <a:rPr lang="en-US" dirty="0" smtClean="0">
                <a:latin typeface="Arial" charset="0"/>
                <a:cs typeface="Arial" charset="0"/>
              </a:rPr>
              <a:t>base,</a:t>
            </a:r>
            <a:r>
              <a:rPr lang="en-US" baseline="0" dirty="0" smtClean="0">
                <a:latin typeface="Arial" charset="0"/>
                <a:cs typeface="Arial" charset="0"/>
              </a:rPr>
              <a:t> </a:t>
            </a:r>
            <a:r>
              <a:rPr lang="en-US" dirty="0" smtClean="0">
                <a:latin typeface="Arial" charset="0"/>
                <a:cs typeface="Arial" charset="0"/>
              </a:rPr>
              <a:t>for </a:t>
            </a:r>
            <a:r>
              <a:rPr lang="en-US" dirty="0">
                <a:latin typeface="Arial" charset="0"/>
                <a:cs typeface="Arial" charset="0"/>
              </a:rPr>
              <a:t>automated information structuring and knowledge management.  </a:t>
            </a:r>
            <a:endParaRPr lang="en-US" dirty="0" smtClean="0">
              <a:latin typeface="Arial" charset="0"/>
              <a:cs typeface="Arial" charset="0"/>
            </a:endParaRPr>
          </a:p>
          <a:p>
            <a:pPr marL="0" lvl="1" defTabSz="906409" eaLnBrk="0" fontAlgn="base" hangingPunct="0">
              <a:spcBef>
                <a:spcPct val="30000"/>
              </a:spcBef>
              <a:spcAft>
                <a:spcPct val="0"/>
              </a:spcAft>
              <a:defRPr/>
            </a:pPr>
            <a:endParaRPr lang="en-US" dirty="0" smtClean="0">
              <a:latin typeface="Arial" charset="0"/>
              <a:cs typeface="Arial" charset="0"/>
            </a:endParaRPr>
          </a:p>
          <a:p>
            <a:pPr marL="0" lvl="1" defTabSz="906409" eaLnBrk="0" fontAlgn="base" hangingPunct="0">
              <a:spcBef>
                <a:spcPct val="30000"/>
              </a:spcBef>
              <a:spcAft>
                <a:spcPct val="0"/>
              </a:spcAft>
              <a:defRPr/>
            </a:pPr>
            <a:r>
              <a:rPr lang="en-US" dirty="0" smtClean="0">
                <a:latin typeface="Arial" charset="0"/>
                <a:cs typeface="Arial" charset="0"/>
              </a:rPr>
              <a:t>Reminder,</a:t>
            </a:r>
            <a:r>
              <a:rPr lang="en-US" baseline="0" dirty="0" smtClean="0">
                <a:latin typeface="Arial" charset="0"/>
                <a:cs typeface="Arial" charset="0"/>
              </a:rPr>
              <a:t> </a:t>
            </a:r>
            <a:r>
              <a:rPr lang="en-US" dirty="0" smtClean="0">
                <a:latin typeface="Arial" charset="0"/>
                <a:cs typeface="Arial" charset="0"/>
              </a:rPr>
              <a:t>**It </a:t>
            </a:r>
            <a:r>
              <a:rPr lang="en-US" dirty="0">
                <a:latin typeface="Arial" charset="0"/>
                <a:cs typeface="Arial" charset="0"/>
              </a:rPr>
              <a:t>is important to remember that Collection is not exclusive to the mobile app and can be done on the Portal as well.  Within the Portal, users create queries and build pages to visualize queries to share information</a:t>
            </a:r>
            <a:r>
              <a:rPr lang="en-US" dirty="0" smtClean="0">
                <a:latin typeface="Arial" charset="0"/>
                <a:cs typeface="Arial" charset="0"/>
              </a:rPr>
              <a:t>.</a:t>
            </a:r>
          </a:p>
          <a:p>
            <a:pPr marL="0" lvl="1" defTabSz="906409" eaLnBrk="0" fontAlgn="base" hangingPunct="0">
              <a:spcBef>
                <a:spcPct val="30000"/>
              </a:spcBef>
              <a:spcAft>
                <a:spcPct val="0"/>
              </a:spcAft>
              <a:defRPr/>
            </a:pPr>
            <a:endParaRPr lang="en-US" b="1" u="sng" dirty="0" smtClean="0">
              <a:latin typeface="Arial" charset="0"/>
              <a:cs typeface="Arial" charset="0"/>
            </a:endParaRPr>
          </a:p>
          <a:p>
            <a:pPr marL="0" lvl="1" defTabSz="906409" eaLnBrk="0" fontAlgn="base" hangingPunct="0">
              <a:spcBef>
                <a:spcPct val="30000"/>
              </a:spcBef>
              <a:spcAft>
                <a:spcPct val="0"/>
              </a:spcAft>
              <a:defRPr/>
            </a:pPr>
            <a:r>
              <a:rPr lang="en-US" b="1" u="none" dirty="0" smtClean="0">
                <a:latin typeface="Arial" charset="0"/>
                <a:cs typeface="Arial" charset="0"/>
              </a:rPr>
              <a:t>REMEMBER* MARCIMS</a:t>
            </a:r>
            <a:r>
              <a:rPr lang="en-US" b="1" u="none" baseline="0" dirty="0" smtClean="0">
                <a:latin typeface="Arial" charset="0"/>
                <a:cs typeface="Arial" charset="0"/>
              </a:rPr>
              <a:t> is a </a:t>
            </a:r>
            <a:r>
              <a:rPr lang="en-US" b="1" u="none" dirty="0" smtClean="0">
                <a:latin typeface="Arial" charset="0"/>
                <a:cs typeface="Arial" charset="0"/>
              </a:rPr>
              <a:t>repository of</a:t>
            </a:r>
            <a:r>
              <a:rPr lang="en-US" b="1" u="none" baseline="0" dirty="0" smtClean="0">
                <a:latin typeface="Arial" charset="0"/>
                <a:cs typeface="Arial" charset="0"/>
              </a:rPr>
              <a:t> information.</a:t>
            </a:r>
            <a:endParaRPr lang="en-US" b="1" u="none" dirty="0">
              <a:latin typeface="Arial" charset="0"/>
              <a:cs typeface="Arial" charset="0"/>
            </a:endParaRPr>
          </a:p>
          <a:p>
            <a:pPr defTabSz="906409" eaLnBrk="0" fontAlgn="base" hangingPunct="0">
              <a:spcBef>
                <a:spcPct val="30000"/>
              </a:spcBef>
              <a:spcAft>
                <a:spcPct val="0"/>
              </a:spcAft>
              <a:defRPr/>
            </a:pPr>
            <a:endParaRPr lang="en-US" dirty="0">
              <a:latin typeface="Arial" charset="0"/>
              <a:cs typeface="Arial" charset="0"/>
            </a:endParaRPr>
          </a:p>
          <a:p>
            <a:endParaRPr lang="en-US" dirty="0" smtClean="0"/>
          </a:p>
          <a:p>
            <a:r>
              <a:rPr lang="en-US" dirty="0" smtClean="0"/>
              <a:t/>
            </a:r>
            <a:br>
              <a:rPr lang="en-US" dirty="0" smtClean="0"/>
            </a:br>
            <a:r>
              <a:rPr lang="en-US" dirty="0">
                <a:latin typeface="Arial" charset="0"/>
                <a:cs typeface="Arial" charset="0"/>
              </a:rPr>
              <a:t>       </a:t>
            </a:r>
            <a:endParaRPr lang="en-US"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413523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a tasking</a:t>
            </a:r>
            <a:r>
              <a:rPr lang="en-US" baseline="0" dirty="0" smtClean="0"/>
              <a:t> matrix nor does it indicate that IRCs are supporting CA/CMO</a:t>
            </a:r>
          </a:p>
          <a:p>
            <a:r>
              <a:rPr lang="en-US" smtClean="0"/>
              <a:t>An </a:t>
            </a:r>
            <a:r>
              <a:rPr lang="en-US" dirty="0" smtClean="0"/>
              <a:t>engagement is not an engagement and shouldn’t be done in isolation.</a:t>
            </a:r>
          </a:p>
          <a:p>
            <a:r>
              <a:rPr lang="en-US" dirty="0" smtClean="0"/>
              <a:t>Other IRCs may want to take advantage of CA</a:t>
            </a:r>
            <a:r>
              <a:rPr lang="en-US" baseline="0" dirty="0" smtClean="0"/>
              <a:t> tasks</a:t>
            </a:r>
          </a:p>
          <a:p>
            <a:r>
              <a:rPr lang="en-US" baseline="0" dirty="0" smtClean="0"/>
              <a:t>This should be done at either the CMO or IO Working Group</a:t>
            </a:r>
            <a:endParaRPr lang="en-US"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pPr>
                <a:defRPr/>
              </a:pPr>
              <a:t>10</a:t>
            </a:fld>
            <a:endParaRPr lang="en-US" dirty="0"/>
          </a:p>
        </p:txBody>
      </p:sp>
    </p:spTree>
    <p:extLst>
      <p:ext uri="{BB962C8B-B14F-4D97-AF65-F5344CB8AC3E}">
        <p14:creationId xmlns:p14="http://schemas.microsoft.com/office/powerpoint/2010/main" val="275935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700" b="1" dirty="0"/>
              <a:t>Advise</a:t>
            </a:r>
          </a:p>
          <a:p>
            <a:pPr marL="0" indent="0">
              <a:buNone/>
            </a:pPr>
            <a:r>
              <a:rPr lang="en-US" altLang="en-US" sz="700" dirty="0"/>
              <a:t>To improve the individual and unit capabilities and capacities of host nation security forces through the development of personal and professional relationships between United States and host nation forces.</a:t>
            </a:r>
          </a:p>
          <a:p>
            <a:pPr marL="0" indent="0">
              <a:buNone/>
            </a:pPr>
            <a:r>
              <a:rPr lang="en-US" altLang="en-US" sz="700" dirty="0"/>
              <a:t>  </a:t>
            </a:r>
          </a:p>
          <a:p>
            <a:pPr marL="0" indent="0">
              <a:buNone/>
            </a:pPr>
            <a:r>
              <a:rPr lang="en-US" altLang="en-US" sz="700" b="1" dirty="0"/>
              <a:t>Assess the Population</a:t>
            </a:r>
          </a:p>
          <a:p>
            <a:pPr marL="0" indent="0">
              <a:buNone/>
            </a:pPr>
            <a:r>
              <a:rPr lang="en-US" altLang="en-US" sz="700" dirty="0"/>
              <a:t>To evaluate the nature, situation, and attitudes of a designated population or elements of a population, inhabiting the area of operations.</a:t>
            </a:r>
          </a:p>
          <a:p>
            <a:pPr marL="0" indent="0">
              <a:buNone/>
            </a:pPr>
            <a:r>
              <a:rPr lang="en-US" altLang="en-US" sz="700" dirty="0"/>
              <a:t> </a:t>
            </a:r>
          </a:p>
          <a:p>
            <a:pPr marL="0" indent="0">
              <a:buNone/>
            </a:pPr>
            <a:r>
              <a:rPr lang="en-US" altLang="en-US" sz="700" b="1" dirty="0"/>
              <a:t>Assist</a:t>
            </a:r>
          </a:p>
          <a:p>
            <a:pPr marL="0" indent="0">
              <a:buNone/>
            </a:pPr>
            <a:r>
              <a:rPr lang="en-US" altLang="en-US" sz="700" dirty="0"/>
              <a:t>To provide designated support or sustainment capabilities to host nation security forces to enable them to accomplish their objectives. </a:t>
            </a:r>
          </a:p>
          <a:p>
            <a:pPr marL="0" indent="0">
              <a:buNone/>
            </a:pPr>
            <a:r>
              <a:rPr lang="en-US" altLang="en-US" sz="700" dirty="0"/>
              <a:t> </a:t>
            </a:r>
          </a:p>
          <a:p>
            <a:pPr marL="0" indent="0">
              <a:buNone/>
            </a:pPr>
            <a:r>
              <a:rPr lang="en-US" altLang="en-US" sz="700" b="1" dirty="0"/>
              <a:t>Build/Restore Infrastructure</a:t>
            </a:r>
          </a:p>
          <a:p>
            <a:pPr marL="0" indent="0">
              <a:buNone/>
            </a:pPr>
            <a:r>
              <a:rPr lang="en-US" altLang="en-US" sz="700" dirty="0"/>
              <a:t>To construct, rebuild, or repair local infrastructure to support the host nation and gain or maintain the cooperation of the local population.</a:t>
            </a:r>
          </a:p>
          <a:p>
            <a:pPr marL="0" indent="0">
              <a:buNone/>
            </a:pPr>
            <a:r>
              <a:rPr lang="en-US" altLang="en-US" sz="700" dirty="0"/>
              <a:t> </a:t>
            </a:r>
          </a:p>
          <a:p>
            <a:pPr marL="0" indent="0">
              <a:buNone/>
            </a:pPr>
            <a:r>
              <a:rPr lang="en-US" altLang="en-US" sz="700" b="1" dirty="0"/>
              <a:t>Contain</a:t>
            </a:r>
          </a:p>
          <a:p>
            <a:pPr marL="0" indent="0">
              <a:buNone/>
            </a:pPr>
            <a:r>
              <a:rPr lang="en-US" altLang="en-US" sz="700" dirty="0"/>
              <a:t>To prevent or halt elements of a population or designated party from departing or projecting physical influence beyond a defined area. See also enemy-oriented tactical tasks.</a:t>
            </a:r>
          </a:p>
          <a:p>
            <a:pPr marL="0" indent="0">
              <a:buNone/>
            </a:pPr>
            <a:r>
              <a:rPr lang="en-US" altLang="en-US" sz="700" dirty="0"/>
              <a:t> </a:t>
            </a:r>
          </a:p>
          <a:p>
            <a:pPr marL="0" indent="0">
              <a:buNone/>
            </a:pPr>
            <a:r>
              <a:rPr lang="en-US" altLang="en-US" sz="700" b="1" dirty="0"/>
              <a:t>Control</a:t>
            </a:r>
          </a:p>
          <a:p>
            <a:pPr marL="0" indent="0">
              <a:buNone/>
            </a:pPr>
            <a:r>
              <a:rPr lang="en-US" altLang="en-US" sz="700" dirty="0"/>
              <a:t>To use physical control measures and information-related capabilities to influence elements of a population or designated actors to respond as desired. See also terrain-oriented tactical tasks.</a:t>
            </a:r>
          </a:p>
          <a:p>
            <a:pPr marL="0" indent="0">
              <a:buNone/>
            </a:pPr>
            <a:r>
              <a:rPr lang="en-US" altLang="en-US" sz="700" dirty="0"/>
              <a:t> </a:t>
            </a:r>
          </a:p>
          <a:p>
            <a:pPr marL="0" indent="0">
              <a:buNone/>
            </a:pPr>
            <a:r>
              <a:rPr lang="en-US" altLang="en-US" sz="700" b="1" dirty="0"/>
              <a:t>Coordinate With Civil Authorities</a:t>
            </a:r>
          </a:p>
          <a:p>
            <a:pPr marL="0" indent="0">
              <a:buNone/>
            </a:pPr>
            <a:r>
              <a:rPr lang="en-US" altLang="en-US" sz="700" dirty="0"/>
              <a:t>To interact with, maintain communication, and harmonize friendly military activities with those of other </a:t>
            </a:r>
            <a:r>
              <a:rPr lang="en-US" altLang="en-US" sz="700" dirty="0" err="1"/>
              <a:t>interorganizational</a:t>
            </a:r>
            <a:r>
              <a:rPr lang="en-US" altLang="en-US" sz="700" dirty="0"/>
              <a:t> agencies and coalition partners to achieve unity of effort.</a:t>
            </a:r>
          </a:p>
          <a:p>
            <a:pPr marL="0" indent="0">
              <a:buNone/>
            </a:pPr>
            <a:r>
              <a:rPr lang="en-US" altLang="en-US" sz="700" b="1" dirty="0"/>
              <a:t>Cordon</a:t>
            </a:r>
          </a:p>
          <a:p>
            <a:pPr marL="0" indent="0">
              <a:buNone/>
            </a:pPr>
            <a:r>
              <a:rPr lang="en-US" altLang="en-US" sz="700" dirty="0"/>
              <a:t>To temporarily prevent movement to or from a prescribed area such as a neighborhood, city block, series of buildings, or other feature. See also terrain-oriented tactical tasks.</a:t>
            </a:r>
          </a:p>
          <a:p>
            <a:pPr marL="0" indent="0">
              <a:buNone/>
            </a:pPr>
            <a:r>
              <a:rPr lang="en-US" altLang="en-US" sz="700" dirty="0"/>
              <a:t>  </a:t>
            </a:r>
          </a:p>
          <a:p>
            <a:pPr marL="0" indent="0">
              <a:buNone/>
            </a:pPr>
            <a:r>
              <a:rPr lang="en-US" altLang="en-US" sz="700" b="1" dirty="0"/>
              <a:t>Enable Civil Authorities</a:t>
            </a:r>
          </a:p>
          <a:p>
            <a:pPr marL="0" indent="0">
              <a:buNone/>
            </a:pPr>
            <a:r>
              <a:rPr lang="en-US" altLang="en-US" sz="700" dirty="0"/>
              <a:t>To support or assist the host nation government and designated </a:t>
            </a:r>
            <a:r>
              <a:rPr lang="en-US" altLang="en-US" sz="700" dirty="0" err="1"/>
              <a:t>interorganizational</a:t>
            </a:r>
            <a:r>
              <a:rPr lang="en-US" altLang="en-US" sz="700" dirty="0"/>
              <a:t> agencies in providing effective governance.</a:t>
            </a:r>
          </a:p>
          <a:p>
            <a:pPr marL="0" indent="0">
              <a:buNone/>
            </a:pPr>
            <a:r>
              <a:rPr lang="en-US" altLang="en-US" sz="700" dirty="0"/>
              <a:t> </a:t>
            </a:r>
          </a:p>
          <a:p>
            <a:pPr marL="0" indent="0">
              <a:buNone/>
            </a:pPr>
            <a:r>
              <a:rPr lang="en-US" altLang="en-US" sz="700" b="1" dirty="0"/>
              <a:t>Exclude</a:t>
            </a:r>
          </a:p>
          <a:p>
            <a:pPr marL="0" indent="0">
              <a:buNone/>
            </a:pPr>
            <a:r>
              <a:rPr lang="en-US" altLang="en-US" sz="700" dirty="0"/>
              <a:t>To prevent or halt elements of a population or designated party from entering or projecting physical influence into a defined area.  </a:t>
            </a:r>
          </a:p>
          <a:p>
            <a:pPr marL="0" indent="0">
              <a:buNone/>
            </a:pPr>
            <a:r>
              <a:rPr lang="en-US" altLang="en-US" sz="700" dirty="0"/>
              <a:t> </a:t>
            </a:r>
          </a:p>
          <a:p>
            <a:pPr marL="0" indent="0">
              <a:buNone/>
            </a:pPr>
            <a:r>
              <a:rPr lang="en-US" altLang="en-US" sz="700" b="1" dirty="0"/>
              <a:t>Influence</a:t>
            </a:r>
          </a:p>
          <a:p>
            <a:pPr marL="0" indent="0">
              <a:buNone/>
            </a:pPr>
            <a:r>
              <a:rPr lang="en-US" altLang="en-US" sz="700" dirty="0"/>
              <a:t>To persuade the local population, including potential and known adversaries, within the operational area to support, cooperate with, or at least accept the friendly force presence, and dissuade the local population from interfering with </a:t>
            </a:r>
            <a:r>
              <a:rPr lang="en-US" altLang="en-US" sz="700" dirty="0" err="1"/>
              <a:t>operations.See</a:t>
            </a:r>
            <a:r>
              <a:rPr lang="en-US" altLang="en-US" sz="700" dirty="0"/>
              <a:t> also enemy-oriented tactical tasks.</a:t>
            </a:r>
            <a:endParaRPr lang="en-US" altLang="en-US" sz="700" b="1" dirty="0"/>
          </a:p>
          <a:p>
            <a:pPr marL="0" indent="0">
              <a:buNone/>
            </a:pPr>
            <a:r>
              <a:rPr lang="en-US" altLang="en-US" sz="700" dirty="0"/>
              <a:t> </a:t>
            </a:r>
          </a:p>
          <a:p>
            <a:pPr marL="0" indent="0">
              <a:buNone/>
            </a:pPr>
            <a:r>
              <a:rPr lang="en-US" altLang="en-US" sz="700" b="1" dirty="0"/>
              <a:t>Reconnoiter</a:t>
            </a:r>
          </a:p>
          <a:p>
            <a:pPr marL="0" indent="0">
              <a:buNone/>
            </a:pPr>
            <a:r>
              <a:rPr lang="en-US" altLang="en-US" sz="700" dirty="0"/>
              <a:t>To obtain, by visual observation or other methods, information about civil considerations. See also enemy- and terrain-oriented tactical tasks.</a:t>
            </a:r>
          </a:p>
          <a:p>
            <a:pPr marL="0" indent="0">
              <a:buNone/>
            </a:pPr>
            <a:r>
              <a:rPr lang="en-US" altLang="en-US" sz="700" dirty="0"/>
              <a:t> </a:t>
            </a:r>
          </a:p>
          <a:p>
            <a:pPr marL="0" indent="0">
              <a:buNone/>
            </a:pPr>
            <a:r>
              <a:rPr lang="en-US" altLang="en-US" sz="700" b="1" dirty="0"/>
              <a:t>Secure</a:t>
            </a:r>
          </a:p>
          <a:p>
            <a:pPr marL="0" indent="0">
              <a:buNone/>
            </a:pPr>
            <a:r>
              <a:rPr lang="en-US" altLang="en-US" sz="700" dirty="0"/>
              <a:t>To gain possession of a position, terrain feature, piece of infrastructure, or civil asset, with or without force, and prevent its destruction or loss by enemy action. See also terrain-oriented tactical tasks.</a:t>
            </a:r>
          </a:p>
          <a:p>
            <a:pPr marL="0" indent="0">
              <a:buNone/>
            </a:pPr>
            <a:r>
              <a:rPr lang="en-US" altLang="en-US" sz="700" dirty="0"/>
              <a:t> </a:t>
            </a:r>
          </a:p>
          <a:p>
            <a:pPr marL="0" indent="0">
              <a:buNone/>
            </a:pPr>
            <a:r>
              <a:rPr lang="en-US" altLang="en-US" sz="700" b="1" dirty="0"/>
              <a:t>Train</a:t>
            </a:r>
          </a:p>
          <a:p>
            <a:pPr marL="0" indent="0">
              <a:buNone/>
            </a:pPr>
            <a:r>
              <a:rPr lang="en-US" altLang="en-US" sz="700" dirty="0"/>
              <a:t>To teach designated skills or behaviors to improve the individual and unit capabilities and capacities of host nation security forces.  </a:t>
            </a:r>
          </a:p>
          <a:p>
            <a:pPr marL="0" indent="0">
              <a:buNone/>
            </a:pPr>
            <a:r>
              <a:rPr lang="en-US" altLang="en-US" sz="700" dirty="0"/>
              <a:t> </a:t>
            </a:r>
          </a:p>
          <a:p>
            <a:pPr marL="0" indent="0">
              <a:buNone/>
            </a:pPr>
            <a:endParaRPr lang="en-US" altLang="en-US" sz="700" dirty="0"/>
          </a:p>
          <a:p>
            <a:pPr marL="0" indent="0">
              <a:buNone/>
            </a:pPr>
            <a:endParaRPr lang="en-US" altLang="en-US" sz="700" dirty="0"/>
          </a:p>
          <a:p>
            <a:endParaRPr lang="en-US" sz="700" dirty="0"/>
          </a:p>
        </p:txBody>
      </p:sp>
      <p:sp>
        <p:nvSpPr>
          <p:cNvPr id="4" name="Slide Number Placeholder 3"/>
          <p:cNvSpPr>
            <a:spLocks noGrp="1"/>
          </p:cNvSpPr>
          <p:nvPr>
            <p:ph type="sldNum" sz="quarter" idx="10"/>
          </p:nvPr>
        </p:nvSpPr>
        <p:spPr/>
        <p:txBody>
          <a:bodyPr/>
          <a:lstStyle/>
          <a:p>
            <a:pPr>
              <a:defRPr/>
            </a:pPr>
            <a:fld id="{F32AAE64-1A66-44E6-A60F-A78A067E4F01}" type="slidenum">
              <a:rPr lang="en-US" smtClean="0"/>
              <a:pPr>
                <a:defRPr/>
              </a:pPr>
              <a:t>11</a:t>
            </a:fld>
            <a:endParaRPr lang="en-US" dirty="0"/>
          </a:p>
        </p:txBody>
      </p:sp>
    </p:spTree>
    <p:extLst>
      <p:ext uri="{BB962C8B-B14F-4D97-AF65-F5344CB8AC3E}">
        <p14:creationId xmlns:p14="http://schemas.microsoft.com/office/powerpoint/2010/main" val="1216901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142875" y="142875"/>
            <a:ext cx="8839200" cy="6553200"/>
          </a:xfrm>
          <a:prstGeom prst="rect">
            <a:avLst/>
          </a:prstGeom>
          <a:noFill/>
          <a:ln w="25400">
            <a:solidFill>
              <a:srgbClr val="C00000"/>
            </a:solidFill>
            <a:miter lim="800000"/>
            <a:headEnd/>
            <a:tailEnd/>
          </a:ln>
          <a:effectLst>
            <a:prstShdw prst="shdw17" dist="17961" dir="2700000">
              <a:srgbClr val="FF0000">
                <a:gamma/>
                <a:shade val="60000"/>
                <a:invGamma/>
              </a:srgbClr>
            </a:prstShdw>
          </a:effectLst>
        </p:spPr>
        <p:txBody>
          <a:bodyPr wrap="none" lIns="82003" tIns="41000" rIns="82003" bIns="41000" anchor="ctr"/>
          <a:lstStyle/>
          <a:p>
            <a:pPr>
              <a:lnSpc>
                <a:spcPct val="90000"/>
              </a:lnSpc>
              <a:spcBef>
                <a:spcPct val="20000"/>
              </a:spcBef>
              <a:buClr>
                <a:srgbClr val="FF0000"/>
              </a:buClr>
              <a:defRPr/>
            </a:pPr>
            <a:endParaRPr lang="en-US" sz="2500" dirty="0">
              <a:solidFill>
                <a:srgbClr val="000000"/>
              </a:solidFill>
              <a:effectLst>
                <a:outerShdw blurRad="38100" dist="38100" dir="2700000" algn="tl">
                  <a:srgbClr val="000000">
                    <a:alpha val="43137"/>
                  </a:srgbClr>
                </a:outerShdw>
              </a:effectLst>
              <a:cs typeface="Tahoma"/>
            </a:endParaRPr>
          </a:p>
        </p:txBody>
      </p:sp>
      <p:sp>
        <p:nvSpPr>
          <p:cNvPr id="5" name="Line 5"/>
          <p:cNvSpPr>
            <a:spLocks noChangeShapeType="1"/>
          </p:cNvSpPr>
          <p:nvPr/>
        </p:nvSpPr>
        <p:spPr bwMode="auto">
          <a:xfrm>
            <a:off x="4419600" y="3841750"/>
            <a:ext cx="4267200" cy="0"/>
          </a:xfrm>
          <a:prstGeom prst="line">
            <a:avLst/>
          </a:prstGeom>
          <a:noFill/>
          <a:ln w="28575">
            <a:solidFill>
              <a:srgbClr val="C00000"/>
            </a:solidFill>
            <a:round/>
            <a:headEnd/>
            <a:tailEnd/>
          </a:ln>
          <a:effectLst>
            <a:outerShdw dist="35921" dir="2700000" algn="ctr" rotWithShape="0">
              <a:schemeClr val="bg2"/>
            </a:outerShdw>
          </a:effectLst>
        </p:spPr>
        <p:txBody>
          <a:bodyPr lIns="82003" tIns="41000" rIns="82003" bIns="41000"/>
          <a:lstStyle/>
          <a:p>
            <a:pPr>
              <a:lnSpc>
                <a:spcPct val="90000"/>
              </a:lnSpc>
              <a:spcBef>
                <a:spcPct val="20000"/>
              </a:spcBef>
              <a:buClr>
                <a:srgbClr val="FF0000"/>
              </a:buClr>
              <a:defRPr/>
            </a:pPr>
            <a:endParaRPr lang="en-US" sz="2500" dirty="0">
              <a:solidFill>
                <a:srgbClr val="000000"/>
              </a:solidFill>
              <a:effectLst>
                <a:outerShdw blurRad="38100" dist="38100" dir="2700000" algn="tl">
                  <a:srgbClr val="000000">
                    <a:alpha val="43137"/>
                  </a:srgbClr>
                </a:outerShdw>
              </a:effectLst>
              <a:cs typeface="Tahoma"/>
            </a:endParaRPr>
          </a:p>
        </p:txBody>
      </p:sp>
      <p:sp>
        <p:nvSpPr>
          <p:cNvPr id="6" name="Text Box 14"/>
          <p:cNvSpPr txBox="1">
            <a:spLocks noChangeArrowheads="1"/>
          </p:cNvSpPr>
          <p:nvPr userDrawn="1"/>
        </p:nvSpPr>
        <p:spPr bwMode="auto">
          <a:xfrm>
            <a:off x="258763" y="4906963"/>
            <a:ext cx="3352800" cy="331787"/>
          </a:xfrm>
          <a:prstGeom prst="rect">
            <a:avLst/>
          </a:prstGeom>
          <a:noFill/>
          <a:ln w="3175">
            <a:noFill/>
            <a:miter lim="800000"/>
            <a:headEnd/>
            <a:tailEnd/>
          </a:ln>
          <a:effectLst/>
        </p:spPr>
        <p:txBody>
          <a:bodyPr lIns="82012" tIns="41005" rIns="82012" bIns="41005">
            <a:spAutoFit/>
          </a:bodyPr>
          <a:lstStyle/>
          <a:p>
            <a:pPr algn="ctr">
              <a:lnSpc>
                <a:spcPct val="90000"/>
              </a:lnSpc>
              <a:spcBef>
                <a:spcPct val="50000"/>
              </a:spcBef>
              <a:buClr>
                <a:srgbClr val="FF0000"/>
              </a:buClr>
              <a:defRPr/>
            </a:pPr>
            <a:r>
              <a:rPr lang="en-US" b="1" dirty="0">
                <a:solidFill>
                  <a:srgbClr val="00CC00"/>
                </a:solidFill>
                <a:cs typeface="Tahoma" pitchFamily="34" charset="0"/>
              </a:rPr>
              <a:t>This briefing is Unclassified</a:t>
            </a:r>
          </a:p>
        </p:txBody>
      </p:sp>
      <p:sp>
        <p:nvSpPr>
          <p:cNvPr id="550914" name="Rectangle 2"/>
          <p:cNvSpPr>
            <a:spLocks noGrp="1" noChangeArrowheads="1"/>
          </p:cNvSpPr>
          <p:nvPr>
            <p:ph type="subTitle" idx="1"/>
          </p:nvPr>
        </p:nvSpPr>
        <p:spPr>
          <a:xfrm>
            <a:off x="4343111" y="3942569"/>
            <a:ext cx="4648489" cy="477031"/>
          </a:xfrm>
        </p:spPr>
        <p:txBody>
          <a:bodyPr/>
          <a:lstStyle>
            <a:lvl1pPr marL="0" indent="0" algn="l">
              <a:buFontTx/>
              <a:buNone/>
              <a:defRPr sz="2500"/>
            </a:lvl1pPr>
          </a:lstStyle>
          <a:p>
            <a:r>
              <a:rPr lang="en-US" dirty="0"/>
              <a:t>Click to edit instructor name</a:t>
            </a:r>
          </a:p>
        </p:txBody>
      </p:sp>
      <p:sp>
        <p:nvSpPr>
          <p:cNvPr id="550915" name="Rectangle 3"/>
          <p:cNvSpPr>
            <a:spLocks noGrp="1" noChangeArrowheads="1"/>
          </p:cNvSpPr>
          <p:nvPr>
            <p:ph type="ctrTitle"/>
          </p:nvPr>
        </p:nvSpPr>
        <p:spPr>
          <a:xfrm>
            <a:off x="4343400" y="3088056"/>
            <a:ext cx="4572000" cy="646309"/>
          </a:xfrm>
          <a:prstGeom prst="rect">
            <a:avLst/>
          </a:prstGeom>
        </p:spPr>
        <p:txBody>
          <a:bodyPr wrap="square" anchor="b"/>
          <a:lstStyle>
            <a:lvl1pPr algn="l">
              <a:defRPr sz="3600"/>
            </a:lvl1pPr>
          </a:lstStyle>
          <a:p>
            <a:r>
              <a:rPr lang="en-US" dirty="0"/>
              <a:t>Click to Edit Class 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399" y="1752600"/>
            <a:ext cx="2755164" cy="274906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9"/>
          <p:cNvCxnSpPr/>
          <p:nvPr/>
        </p:nvCxnSpPr>
        <p:spPr>
          <a:xfrm>
            <a:off x="1524000" y="1073150"/>
            <a:ext cx="6096000" cy="0"/>
          </a:xfrm>
          <a:prstGeom prst="line">
            <a:avLst/>
          </a:prstGeom>
          <a:ln/>
        </p:spPr>
        <p:style>
          <a:lnRef idx="2">
            <a:schemeClr val="accent5"/>
          </a:lnRef>
          <a:fillRef idx="0">
            <a:schemeClr val="accent5"/>
          </a:fillRef>
          <a:effectRef idx="1">
            <a:schemeClr val="accent5"/>
          </a:effectRef>
          <a:fontRef idx="minor">
            <a:schemeClr val="tx1"/>
          </a:fontRef>
        </p:style>
      </p:cxnSp>
      <p:sp>
        <p:nvSpPr>
          <p:cNvPr id="2" name="Title 1"/>
          <p:cNvSpPr>
            <a:spLocks noGrp="1"/>
          </p:cNvSpPr>
          <p:nvPr>
            <p:ph type="title"/>
          </p:nvPr>
        </p:nvSpPr>
        <p:spPr>
          <a:xfrm>
            <a:off x="1371600" y="228600"/>
            <a:ext cx="6400800" cy="1143000"/>
          </a:xfrm>
          <a:prstGeom prst="rect">
            <a:avLst/>
          </a:prstGeom>
        </p:spPr>
        <p:txBody>
          <a:bodyPr/>
          <a:lstStyle>
            <a:lvl1pPr algn="ctr">
              <a:defRPr sz="4000">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9752" y="1600200"/>
            <a:ext cx="8153400" cy="4800600"/>
          </a:xfrm>
        </p:spPr>
        <p:txBody>
          <a:bodyPr/>
          <a:lstStyle>
            <a:lvl1pPr>
              <a:defRPr sz="2800"/>
            </a:lvl1pPr>
            <a:lvl2pPr marL="638175" indent="-227013">
              <a:buFont typeface="Arial" panose="020B0604020202020204" pitchFamily="34" charset="0"/>
              <a:buChar char="–"/>
              <a:defRPr sz="2400"/>
            </a:lvl2pPr>
            <a:lvl4pPr marL="1277938" indent="-227013">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63000" y="6553200"/>
            <a:ext cx="320675" cy="228600"/>
          </a:xfrm>
          <a:prstGeom prst="bracketPair">
            <a:avLst>
              <a:gd name="adj" fmla="val 17949"/>
            </a:avLst>
          </a:prstGeom>
          <a:ln w="19050">
            <a:solidFill>
              <a:schemeClr val="tx1"/>
            </a:solidFill>
          </a:ln>
        </p:spPr>
        <p:txBody>
          <a:bodyPr vert="horz" lIns="0" tIns="0" rIns="0" bIns="0" rtlCol="0" anchor="ctr"/>
          <a:lstStyle>
            <a:lvl1pPr algn="ctr" eaLnBrk="0" fontAlgn="auto" hangingPunct="0">
              <a:spcBef>
                <a:spcPts val="0"/>
              </a:spcBef>
              <a:spcAft>
                <a:spcPts val="0"/>
              </a:spcAft>
              <a:defRPr sz="1800" baseline="0">
                <a:solidFill>
                  <a:srgbClr val="FF0000"/>
                </a:solidFill>
                <a:effectLst>
                  <a:outerShdw blurRad="38100" dist="38100" dir="2700000" algn="tl">
                    <a:srgbClr val="000000">
                      <a:alpha val="43137"/>
                    </a:srgbClr>
                  </a:outerShdw>
                </a:effectLst>
                <a:latin typeface="+mn-lt"/>
                <a:cs typeface="Tahoma" pitchFamily="34" charset="0"/>
              </a:defRPr>
            </a:lvl1pPr>
          </a:lstStyle>
          <a:p>
            <a:pPr>
              <a:defRPr/>
            </a:pPr>
            <a:fld id="{2A215C8E-3852-4995-A81D-35309920CD00}"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6147" name="Text Placeholder 2"/>
          <p:cNvSpPr>
            <a:spLocks noGrp="1"/>
          </p:cNvSpPr>
          <p:nvPr>
            <p:ph type="body" idx="1"/>
          </p:nvPr>
        </p:nvSpPr>
        <p:spPr bwMode="auto">
          <a:xfrm>
            <a:off x="457200" y="1600200"/>
            <a:ext cx="8077200" cy="48006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0" y="0"/>
            <a:ext cx="140176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1371600" y="228600"/>
            <a:ext cx="6400800" cy="1143000"/>
          </a:xfrm>
          <a:prstGeom prst="rect">
            <a:avLst/>
          </a:prstGeom>
        </p:spPr>
        <p:txBody>
          <a:bodyPr/>
          <a:lstStyle>
            <a:lvl1pPr algn="ctr" rtl="0" eaLnBrk="0" fontAlgn="base" hangingPunct="0">
              <a:spcBef>
                <a:spcPct val="0"/>
              </a:spcBef>
              <a:spcAft>
                <a:spcPct val="0"/>
              </a:spcAft>
              <a:defRPr sz="4000" kern="1200" spc="-1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146" algn="l" rtl="0" eaLnBrk="1" fontAlgn="base" hangingPunct="1">
              <a:spcBef>
                <a:spcPct val="0"/>
              </a:spcBef>
              <a:spcAft>
                <a:spcPct val="0"/>
              </a:spcAft>
              <a:defRPr sz="4600">
                <a:solidFill>
                  <a:schemeClr val="tx2"/>
                </a:solidFill>
                <a:latin typeface="Times New Roman" charset="0"/>
              </a:defRPr>
            </a:lvl6pPr>
            <a:lvl7pPr marL="914293" algn="l" rtl="0" eaLnBrk="1" fontAlgn="base" hangingPunct="1">
              <a:spcBef>
                <a:spcPct val="0"/>
              </a:spcBef>
              <a:spcAft>
                <a:spcPct val="0"/>
              </a:spcAft>
              <a:defRPr sz="4600">
                <a:solidFill>
                  <a:schemeClr val="tx2"/>
                </a:solidFill>
                <a:latin typeface="Times New Roman" charset="0"/>
              </a:defRPr>
            </a:lvl7pPr>
            <a:lvl8pPr marL="1371440" algn="l" rtl="0" eaLnBrk="1" fontAlgn="base" hangingPunct="1">
              <a:spcBef>
                <a:spcPct val="0"/>
              </a:spcBef>
              <a:spcAft>
                <a:spcPct val="0"/>
              </a:spcAft>
              <a:defRPr sz="4600">
                <a:solidFill>
                  <a:schemeClr val="tx2"/>
                </a:solidFill>
                <a:latin typeface="Times New Roman" charset="0"/>
              </a:defRPr>
            </a:lvl8pPr>
            <a:lvl9pPr marL="1828586" algn="l" rtl="0" eaLnBrk="1" fontAlgn="base" hangingPunct="1">
              <a:spcBef>
                <a:spcPct val="0"/>
              </a:spcBef>
              <a:spcAft>
                <a:spcPct val="0"/>
              </a:spcAft>
              <a:defRPr sz="4600">
                <a:solidFill>
                  <a:schemeClr val="tx2"/>
                </a:solidFill>
                <a:latin typeface="Times New Roman" charset="0"/>
              </a:defRPr>
            </a:lvl9pPr>
          </a:lstStyle>
          <a:p>
            <a:endParaRPr lang="en-US" dirty="0"/>
          </a:p>
        </p:txBody>
      </p:sp>
      <p:cxnSp>
        <p:nvCxnSpPr>
          <p:cNvPr id="10" name="Straight Connector 9"/>
          <p:cNvCxnSpPr/>
          <p:nvPr/>
        </p:nvCxnSpPr>
        <p:spPr>
          <a:xfrm>
            <a:off x="1524000" y="1073150"/>
            <a:ext cx="6096000" cy="0"/>
          </a:xfrm>
          <a:prstGeom prst="line">
            <a:avLst/>
          </a:prstGeom>
          <a:ln/>
        </p:spPr>
        <p:style>
          <a:lnRef idx="2">
            <a:schemeClr val="accent5"/>
          </a:lnRef>
          <a:fillRef idx="0">
            <a:schemeClr val="accent5"/>
          </a:fillRef>
          <a:effectRef idx="1">
            <a:schemeClr val="accent5"/>
          </a:effectRef>
          <a:fontRef idx="minor">
            <a:schemeClr val="tx1"/>
          </a:fontRef>
        </p:style>
      </p:cxnSp>
      <p:sp>
        <p:nvSpPr>
          <p:cNvPr id="11" name="Slide Number Placeholder 5"/>
          <p:cNvSpPr>
            <a:spLocks noGrp="1"/>
          </p:cNvSpPr>
          <p:nvPr>
            <p:ph type="sldNum" sz="quarter" idx="4"/>
          </p:nvPr>
        </p:nvSpPr>
        <p:spPr>
          <a:xfrm>
            <a:off x="8763000" y="6553200"/>
            <a:ext cx="320675" cy="228600"/>
          </a:xfrm>
          <a:prstGeom prst="bracketPair">
            <a:avLst>
              <a:gd name="adj" fmla="val 17949"/>
            </a:avLst>
          </a:prstGeom>
          <a:ln w="19050">
            <a:solidFill>
              <a:schemeClr val="tx1"/>
            </a:solidFill>
          </a:ln>
        </p:spPr>
        <p:txBody>
          <a:bodyPr vert="horz" lIns="0" tIns="0" rIns="0" bIns="0" rtlCol="0" anchor="ctr"/>
          <a:lstStyle>
            <a:lvl1pPr algn="ctr" eaLnBrk="0" fontAlgn="auto" hangingPunct="0">
              <a:spcBef>
                <a:spcPts val="0"/>
              </a:spcBef>
              <a:spcAft>
                <a:spcPts val="0"/>
              </a:spcAft>
              <a:defRPr sz="1800" baseline="0">
                <a:solidFill>
                  <a:srgbClr val="FF0000"/>
                </a:solidFill>
                <a:effectLst>
                  <a:outerShdw blurRad="38100" dist="38100" dir="2700000" algn="tl">
                    <a:srgbClr val="000000">
                      <a:alpha val="43137"/>
                    </a:srgbClr>
                  </a:outerShdw>
                </a:effectLst>
                <a:latin typeface="+mn-lt"/>
                <a:cs typeface="Tahoma" pitchFamily="34" charset="0"/>
              </a:defRPr>
            </a:lvl1pPr>
          </a:lstStyle>
          <a:p>
            <a:pPr>
              <a:defRPr/>
            </a:pPr>
            <a:fld id="{2A215C8E-3852-4995-A81D-35309920CD00}" type="slidenum">
              <a:rPr lang="en-US" smtClean="0"/>
              <a:pPr>
                <a:defRPr/>
              </a:pPr>
              <a:t>‹#›</a:t>
            </a:fld>
            <a:endParaRPr lang="en-US" dirty="0"/>
          </a:p>
        </p:txBody>
      </p:sp>
      <p:pic>
        <p:nvPicPr>
          <p:cNvPr id="8" name="Picture 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68006" y="25640"/>
            <a:ext cx="1347419" cy="1344438"/>
          </a:xfrm>
          <a:prstGeom prst="rect">
            <a:avLst/>
          </a:prstGeom>
        </p:spPr>
      </p:pic>
    </p:spTree>
  </p:cSld>
  <p:clrMap bg1="lt1" tx1="dk1" bg2="lt2" tx2="dk2" accent1="accent1" accent2="accent2" accent3="accent3" accent4="accent4" accent5="accent5" accent6="accent6" hlink="hlink" folHlink="folHlink"/>
  <p:sldLayoutIdLst>
    <p:sldLayoutId id="2147484007" r:id="rId1"/>
    <p:sldLayoutId id="2147484015"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spc="-1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146" algn="l" rtl="0" eaLnBrk="1" fontAlgn="base" hangingPunct="1">
        <a:spcBef>
          <a:spcPct val="0"/>
        </a:spcBef>
        <a:spcAft>
          <a:spcPct val="0"/>
        </a:spcAft>
        <a:defRPr sz="4600">
          <a:solidFill>
            <a:schemeClr val="tx2"/>
          </a:solidFill>
          <a:latin typeface="Times New Roman" charset="0"/>
        </a:defRPr>
      </a:lvl6pPr>
      <a:lvl7pPr marL="914293" algn="l" rtl="0" eaLnBrk="1" fontAlgn="base" hangingPunct="1">
        <a:spcBef>
          <a:spcPct val="0"/>
        </a:spcBef>
        <a:spcAft>
          <a:spcPct val="0"/>
        </a:spcAft>
        <a:defRPr sz="4600">
          <a:solidFill>
            <a:schemeClr val="tx2"/>
          </a:solidFill>
          <a:latin typeface="Times New Roman" charset="0"/>
        </a:defRPr>
      </a:lvl7pPr>
      <a:lvl8pPr marL="1371440" algn="l" rtl="0" eaLnBrk="1" fontAlgn="base" hangingPunct="1">
        <a:spcBef>
          <a:spcPct val="0"/>
        </a:spcBef>
        <a:spcAft>
          <a:spcPct val="0"/>
        </a:spcAft>
        <a:defRPr sz="4600">
          <a:solidFill>
            <a:schemeClr val="tx2"/>
          </a:solidFill>
          <a:latin typeface="Times New Roman" charset="0"/>
        </a:defRPr>
      </a:lvl8pPr>
      <a:lvl9pPr marL="1828586" algn="l" rtl="0" eaLnBrk="1" fontAlgn="base" hangingPunct="1">
        <a:spcBef>
          <a:spcPct val="0"/>
        </a:spcBef>
        <a:spcAft>
          <a:spcPct val="0"/>
        </a:spcAft>
        <a:defRPr sz="4600">
          <a:solidFill>
            <a:schemeClr val="tx2"/>
          </a:solidFill>
          <a:latin typeface="Times New Roman" charset="0"/>
        </a:defRPr>
      </a:lvl9pPr>
    </p:titleStyle>
    <p:bodyStyle>
      <a:lvl1pPr marL="341313" indent="-227013"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1pPr>
      <a:lvl2pPr marL="638175" indent="-227013" algn="l" rtl="0" eaLnBrk="0" fontAlgn="base" hangingPunct="0">
        <a:spcBef>
          <a:spcPct val="20000"/>
        </a:spcBef>
        <a:spcAft>
          <a:spcPct val="0"/>
        </a:spcAft>
        <a:buClr>
          <a:srgbClr val="7F7F7F"/>
        </a:buClr>
        <a:buFont typeface="Arial" panose="020B0604020202020204" pitchFamily="34" charset="0"/>
        <a:buChar char="–"/>
        <a:defRPr sz="2400" kern="1200">
          <a:solidFill>
            <a:schemeClr val="tx1"/>
          </a:solidFill>
          <a:latin typeface="+mn-lt"/>
          <a:ea typeface="+mn-ea"/>
          <a:cs typeface="+mn-cs"/>
        </a:defRPr>
      </a:lvl2pPr>
      <a:lvl3pPr marL="1003300" indent="-227013" algn="l" rtl="0" eaLnBrk="0" fontAlgn="base" hangingPunct="0">
        <a:spcBef>
          <a:spcPct val="20000"/>
        </a:spcBef>
        <a:spcAft>
          <a:spcPct val="0"/>
        </a:spcAft>
        <a:buClr>
          <a:srgbClr val="7F7F7F"/>
        </a:buClr>
        <a:buFont typeface="Arial" charset="0"/>
        <a:buChar char="•"/>
        <a:defRPr kern="1200">
          <a:solidFill>
            <a:schemeClr val="tx1"/>
          </a:solidFill>
          <a:latin typeface="+mn-lt"/>
          <a:ea typeface="+mn-ea"/>
          <a:cs typeface="+mn-cs"/>
        </a:defRPr>
      </a:lvl3pPr>
      <a:lvl4pPr marL="1277938" indent="-227013" algn="l" rtl="0" eaLnBrk="0" fontAlgn="base" hangingPunct="0">
        <a:spcBef>
          <a:spcPct val="20000"/>
        </a:spcBef>
        <a:spcAft>
          <a:spcPct val="0"/>
        </a:spcAft>
        <a:buClr>
          <a:srgbClr val="7F7F7F"/>
        </a:buClr>
        <a:buFont typeface="Arial" panose="020B0604020202020204" pitchFamily="34" charset="0"/>
        <a:buChar char="–"/>
        <a:defRPr sz="1600" kern="1200">
          <a:solidFill>
            <a:schemeClr val="tx1"/>
          </a:solidFill>
          <a:latin typeface="+mn-lt"/>
          <a:ea typeface="+mn-ea"/>
          <a:cs typeface="+mn-cs"/>
        </a:defRPr>
      </a:lvl4pPr>
      <a:lvl5pPr marL="1552575" indent="-227013" algn="l" rtl="0" eaLnBrk="0" fontAlgn="base" hangingPunct="0">
        <a:spcBef>
          <a:spcPct val="20000"/>
        </a:spcBef>
        <a:spcAft>
          <a:spcPct val="0"/>
        </a:spcAft>
        <a:buClr>
          <a:srgbClr val="7F7F7F"/>
        </a:buClr>
        <a:buFont typeface="Arial" charset="0"/>
        <a:buChar char="•"/>
        <a:defRPr sz="1400" kern="1200">
          <a:solidFill>
            <a:schemeClr val="tx1"/>
          </a:solidFill>
          <a:latin typeface="+mn-lt"/>
          <a:ea typeface="+mn-ea"/>
          <a:cs typeface="+mn-cs"/>
        </a:defRPr>
      </a:lvl5pPr>
      <a:lvl6pPr marL="1737157" indent="-182859" algn="l" defTabSz="914293"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015" indent="-182859" algn="l" defTabSz="914293"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2874" indent="-182859" algn="l" defTabSz="914293"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5733" indent="-182859" algn="l" defTabSz="914293"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diagramColors" Target="../diagrams/colors1.xml"/><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1.png"/><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png"/><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smtClean="0"/>
          </a:p>
        </p:txBody>
      </p:sp>
      <p:sp>
        <p:nvSpPr>
          <p:cNvPr id="2" name="Title 1"/>
          <p:cNvSpPr>
            <a:spLocks noGrp="1"/>
          </p:cNvSpPr>
          <p:nvPr>
            <p:ph type="ctrTitle"/>
          </p:nvPr>
        </p:nvSpPr>
        <p:spPr/>
        <p:txBody>
          <a:bodyPr/>
          <a:lstStyle/>
          <a:p>
            <a:r>
              <a:rPr lang="en-US" dirty="0" smtClean="0"/>
              <a:t>Civil Affairs</a:t>
            </a:r>
            <a:br>
              <a:rPr lang="en-US" dirty="0" smtClean="0"/>
            </a:br>
            <a:r>
              <a:rPr lang="en-US" dirty="0" smtClean="0"/>
              <a:t>Capabilities Brief</a:t>
            </a:r>
            <a:endParaRPr lang="en-US" dirty="0"/>
          </a:p>
        </p:txBody>
      </p:sp>
    </p:spTree>
    <p:extLst>
      <p:ext uri="{BB962C8B-B14F-4D97-AF65-F5344CB8AC3E}">
        <p14:creationId xmlns:p14="http://schemas.microsoft.com/office/powerpoint/2010/main" val="13021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Integration Matrix</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10</a:t>
            </a:fld>
            <a:endParaRPr lang="en-US" dirty="0"/>
          </a:p>
        </p:txBody>
      </p:sp>
      <p:graphicFrame>
        <p:nvGraphicFramePr>
          <p:cNvPr id="5" name="Table 4"/>
          <p:cNvGraphicFramePr>
            <a:graphicFrameLocks noGrp="1"/>
          </p:cNvGraphicFramePr>
          <p:nvPr>
            <p:extLst/>
          </p:nvPr>
        </p:nvGraphicFramePr>
        <p:xfrm>
          <a:off x="457200" y="1523996"/>
          <a:ext cx="8077200" cy="5257804"/>
        </p:xfrm>
        <a:graphic>
          <a:graphicData uri="http://schemas.openxmlformats.org/drawingml/2006/table">
            <a:tbl>
              <a:tblPr firstRow="1" bandRow="1">
                <a:tableStyleId>{00A15C55-8517-42AA-B614-E9B94910E393}</a:tableStyleId>
              </a:tblPr>
              <a:tblGrid>
                <a:gridCol w="1447800"/>
                <a:gridCol w="6629400"/>
              </a:tblGrid>
              <a:tr h="463054">
                <a:tc gridSpan="2">
                  <a:txBody>
                    <a:bodyPr/>
                    <a:lstStyle/>
                    <a:p>
                      <a:r>
                        <a:rPr lang="en-US" sz="1800" b="1" dirty="0" smtClean="0">
                          <a:solidFill>
                            <a:srgbClr val="000000"/>
                          </a:solidFill>
                        </a:rPr>
                        <a:t>CMO/CA Task:</a:t>
                      </a:r>
                      <a:endParaRPr lang="en-US" sz="1800" b="1"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dirty="0"/>
                    </a:p>
                  </a:txBody>
                  <a:tcPr>
                    <a:solidFill>
                      <a:srgbClr val="000000"/>
                    </a:solidFill>
                  </a:tcPr>
                </a:tc>
              </a:tr>
              <a:tr h="479475">
                <a:tc gridSpan="2">
                  <a:txBody>
                    <a:bodyPr/>
                    <a:lstStyle/>
                    <a:p>
                      <a:endParaRPr lang="en-US" sz="1200" b="1"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r>
              <a:tr h="479475">
                <a:tc>
                  <a:txBody>
                    <a:bodyPr/>
                    <a:lstStyle/>
                    <a:p>
                      <a:r>
                        <a:rPr lang="en-US" sz="1800" u="sng" dirty="0" smtClean="0">
                          <a:solidFill>
                            <a:srgbClr val="000000"/>
                          </a:solidFill>
                        </a:rPr>
                        <a:t>IRC</a:t>
                      </a:r>
                      <a:endParaRPr lang="en-US" sz="1800" u="sng"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u="sng" dirty="0" smtClean="0">
                          <a:solidFill>
                            <a:srgbClr val="000000"/>
                          </a:solidFill>
                        </a:rPr>
                        <a:t>Desired Action(s)</a:t>
                      </a:r>
                      <a:r>
                        <a:rPr lang="en-US" sz="1800" u="sng" baseline="0" dirty="0" smtClean="0">
                          <a:solidFill>
                            <a:srgbClr val="000000"/>
                          </a:solidFill>
                        </a:rPr>
                        <a:t> from IRC </a:t>
                      </a:r>
                      <a:endParaRPr lang="en-US" sz="1800" u="sng"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MISO</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aseline="0" dirty="0" smtClean="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PA</a:t>
                      </a: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COMCAM</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Intel</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EW</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Interagency</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Phys Sec</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Cyber</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19131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74436730"/>
              </p:ext>
            </p:extLst>
          </p:nvPr>
        </p:nvGraphicFramePr>
        <p:xfrm>
          <a:off x="457200" y="1523996"/>
          <a:ext cx="8077200" cy="5257804"/>
        </p:xfrm>
        <a:graphic>
          <a:graphicData uri="http://schemas.openxmlformats.org/drawingml/2006/table">
            <a:tbl>
              <a:tblPr firstRow="1" bandRow="1">
                <a:tableStyleId>{00A15C55-8517-42AA-B614-E9B94910E393}</a:tableStyleId>
              </a:tblPr>
              <a:tblGrid>
                <a:gridCol w="1447800"/>
                <a:gridCol w="6629400"/>
              </a:tblGrid>
              <a:tr h="463054">
                <a:tc gridSpan="2">
                  <a:txBody>
                    <a:bodyPr/>
                    <a:lstStyle/>
                    <a:p>
                      <a:r>
                        <a:rPr lang="en-US" sz="1800" b="1" dirty="0" smtClean="0">
                          <a:solidFill>
                            <a:srgbClr val="000000"/>
                          </a:solidFill>
                        </a:rPr>
                        <a:t>CMO/CA Task: Establish CMOC IVO Objective 1</a:t>
                      </a:r>
                      <a:endParaRPr lang="en-US" sz="1800" b="1"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dirty="0"/>
                    </a:p>
                  </a:txBody>
                  <a:tcPr>
                    <a:solidFill>
                      <a:srgbClr val="000000"/>
                    </a:solidFill>
                  </a:tcPr>
                </a:tc>
              </a:tr>
              <a:tr h="479475">
                <a:tc gridSpan="2">
                  <a:txBody>
                    <a:bodyPr/>
                    <a:lstStyle/>
                    <a:p>
                      <a:r>
                        <a:rPr lang="en-US" sz="1200" b="1" dirty="0" smtClean="0">
                          <a:solidFill>
                            <a:srgbClr val="000000"/>
                          </a:solidFill>
                        </a:rPr>
                        <a:t>CMO/CA Desired Effect or sub-tasks: </a:t>
                      </a:r>
                      <a:r>
                        <a:rPr lang="en-US" sz="1200" b="1" dirty="0" err="1" smtClean="0">
                          <a:solidFill>
                            <a:srgbClr val="000000"/>
                          </a:solidFill>
                        </a:rPr>
                        <a:t>Solatia</a:t>
                      </a:r>
                      <a:r>
                        <a:rPr lang="en-US" sz="1200" b="1" dirty="0" smtClean="0">
                          <a:solidFill>
                            <a:srgbClr val="000000"/>
                          </a:solidFill>
                        </a:rPr>
                        <a:t>,</a:t>
                      </a:r>
                      <a:r>
                        <a:rPr lang="en-US" sz="1200" b="1" baseline="0" dirty="0" smtClean="0">
                          <a:solidFill>
                            <a:srgbClr val="000000"/>
                          </a:solidFill>
                        </a:rPr>
                        <a:t> battle damage claims, engage with LNs/NGOs </a:t>
                      </a:r>
                      <a:r>
                        <a:rPr lang="en-US" sz="1200" b="1" baseline="0" dirty="0" err="1" smtClean="0">
                          <a:solidFill>
                            <a:srgbClr val="000000"/>
                          </a:solidFill>
                        </a:rPr>
                        <a:t>etc</a:t>
                      </a:r>
                      <a:endParaRPr lang="en-US" sz="1200" b="1"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r>
              <a:tr h="479475">
                <a:tc>
                  <a:txBody>
                    <a:bodyPr/>
                    <a:lstStyle/>
                    <a:p>
                      <a:r>
                        <a:rPr lang="en-US" sz="1800" u="sng" dirty="0" smtClean="0">
                          <a:solidFill>
                            <a:srgbClr val="000000"/>
                          </a:solidFill>
                        </a:rPr>
                        <a:t>IRC</a:t>
                      </a:r>
                      <a:endParaRPr lang="en-US" sz="1800" u="sng"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u="sng" dirty="0" smtClean="0">
                          <a:solidFill>
                            <a:srgbClr val="000000"/>
                          </a:solidFill>
                        </a:rPr>
                        <a:t>Desired Action(s)</a:t>
                      </a:r>
                      <a:r>
                        <a:rPr lang="en-US" sz="1800" u="sng" baseline="0" dirty="0" smtClean="0">
                          <a:solidFill>
                            <a:srgbClr val="000000"/>
                          </a:solidFill>
                        </a:rPr>
                        <a:t> from IRC </a:t>
                      </a:r>
                      <a:endParaRPr lang="en-US" sz="1800" u="sng"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MISO</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rgbClr val="000000"/>
                          </a:solidFill>
                        </a:rPr>
                        <a:t>Inform via engagements and/or loudspeakers the location</a:t>
                      </a:r>
                      <a:r>
                        <a:rPr lang="en-US" sz="1200" baseline="0" dirty="0" smtClean="0">
                          <a:solidFill>
                            <a:srgbClr val="000000"/>
                          </a:solidFill>
                        </a:rPr>
                        <a:t> of CMOC and what civilians can do there, message pro US and HN support to population</a:t>
                      </a: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PA</a:t>
                      </a: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Inform via media contacts the location of CMOC and what typically occurs there</a:t>
                      </a:r>
                      <a:r>
                        <a:rPr lang="en-US" sz="1200" baseline="0" dirty="0" smtClean="0">
                          <a:solidFill>
                            <a:srgbClr val="000000"/>
                          </a:solidFill>
                        </a:rPr>
                        <a:t>, message pro US and HN support to population</a:t>
                      </a: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COMCAM</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rgbClr val="000000"/>
                          </a:solidFill>
                        </a:rPr>
                        <a:t>Document</a:t>
                      </a:r>
                      <a:r>
                        <a:rPr lang="en-US" sz="1200" baseline="0" dirty="0" smtClean="0">
                          <a:solidFill>
                            <a:srgbClr val="000000"/>
                          </a:solidFill>
                        </a:rPr>
                        <a:t> CMOC operations and engagements</a:t>
                      </a:r>
                      <a:endParaRPr lang="en-US" sz="12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Intel</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rgbClr val="000000"/>
                          </a:solidFill>
                        </a:rPr>
                        <a:t>Provide identity operations support by providing biometric</a:t>
                      </a:r>
                      <a:r>
                        <a:rPr lang="en-US" sz="1200" baseline="0" dirty="0" smtClean="0">
                          <a:solidFill>
                            <a:srgbClr val="000000"/>
                          </a:solidFill>
                        </a:rPr>
                        <a:t> collection tools, conduct analysis post engagement</a:t>
                      </a:r>
                      <a:endParaRPr lang="en-US" sz="12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EW</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rgbClr val="000000"/>
                          </a:solidFill>
                        </a:rPr>
                        <a:t>Signature collection IVO CMOC</a:t>
                      </a:r>
                      <a:endParaRPr lang="en-US" sz="12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Interagency</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rgbClr val="000000"/>
                          </a:solidFill>
                        </a:rPr>
                        <a:t>Provide</a:t>
                      </a:r>
                      <a:r>
                        <a:rPr lang="en-US" sz="1200" baseline="0" dirty="0" smtClean="0">
                          <a:solidFill>
                            <a:srgbClr val="000000"/>
                          </a:solidFill>
                        </a:rPr>
                        <a:t> LNOs to support CMOC operations</a:t>
                      </a:r>
                      <a:endParaRPr lang="en-US" sz="12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Phys Sec</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rgbClr val="000000"/>
                          </a:solidFill>
                        </a:rPr>
                        <a:t>Ensure physical security measure are</a:t>
                      </a:r>
                      <a:r>
                        <a:rPr lang="en-US" sz="1200" baseline="0" dirty="0" smtClean="0">
                          <a:solidFill>
                            <a:srgbClr val="000000"/>
                          </a:solidFill>
                        </a:rPr>
                        <a:t> implemented for information networks at CMOC</a:t>
                      </a:r>
                      <a:endParaRPr lang="en-US" sz="12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9475">
                <a:tc>
                  <a:txBody>
                    <a:bodyPr/>
                    <a:lstStyle/>
                    <a:p>
                      <a:r>
                        <a:rPr lang="en-US" sz="1800" dirty="0" smtClean="0">
                          <a:solidFill>
                            <a:srgbClr val="000000"/>
                          </a:solidFill>
                        </a:rPr>
                        <a:t>Cyber</a:t>
                      </a:r>
                      <a:endParaRPr lang="en-US" sz="18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smtClean="0">
                          <a:solidFill>
                            <a:schemeClr val="dk1"/>
                          </a:solidFill>
                          <a:effectLst/>
                          <a:latin typeface="+mn-lt"/>
                          <a:ea typeface="+mn-ea"/>
                          <a:cs typeface="+mn-cs"/>
                        </a:rPr>
                        <a:t>Establish, operate, and defend a network that delivers effective CMO and C2</a:t>
                      </a:r>
                      <a:endParaRPr lang="en-US" sz="1000" dirty="0">
                        <a:solidFill>
                          <a:srgbClr val="000000"/>
                        </a:solidFill>
                      </a:endParaRPr>
                    </a:p>
                  </a:txBody>
                  <a:tcPr marT="45718" marB="45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1"/>
          <p:cNvSpPr>
            <a:spLocks noGrp="1"/>
          </p:cNvSpPr>
          <p:nvPr>
            <p:ph type="title"/>
          </p:nvPr>
        </p:nvSpPr>
        <p:spPr/>
        <p:txBody>
          <a:bodyPr/>
          <a:lstStyle/>
          <a:p>
            <a:r>
              <a:rPr lang="en-US" dirty="0" smtClean="0"/>
              <a:t>CA </a:t>
            </a:r>
            <a:r>
              <a:rPr lang="en-US" dirty="0"/>
              <a:t>Integration Matrix</a:t>
            </a:r>
          </a:p>
        </p:txBody>
      </p:sp>
    </p:spTree>
    <p:extLst>
      <p:ext uri="{BB962C8B-B14F-4D97-AF65-F5344CB8AC3E}">
        <p14:creationId xmlns:p14="http://schemas.microsoft.com/office/powerpoint/2010/main" val="2312014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Support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90500570"/>
              </p:ext>
            </p:extLst>
          </p:nvPr>
        </p:nvGraphicFramePr>
        <p:xfrm>
          <a:off x="519113" y="1503680"/>
          <a:ext cx="8153400" cy="5125720"/>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2717800"/>
                <a:gridCol w="2717800"/>
                <a:gridCol w="2717800"/>
              </a:tblGrid>
              <a:tr h="370840">
                <a:tc>
                  <a:txBody>
                    <a:bodyPr/>
                    <a:lstStyle/>
                    <a:p>
                      <a:r>
                        <a:rPr lang="en-US" dirty="0" smtClean="0"/>
                        <a:t>CA Element</a:t>
                      </a:r>
                      <a:endParaRPr lang="en-US" dirty="0"/>
                    </a:p>
                  </a:txBody>
                  <a:tcPr/>
                </a:tc>
                <a:tc>
                  <a:txBody>
                    <a:bodyPr/>
                    <a:lstStyle/>
                    <a:p>
                      <a:r>
                        <a:rPr lang="en-US" dirty="0" smtClean="0"/>
                        <a:t>MOS Breakdown</a:t>
                      </a:r>
                      <a:endParaRPr lang="en-US" dirty="0"/>
                    </a:p>
                  </a:txBody>
                  <a:tcPr/>
                </a:tc>
                <a:tc>
                  <a:txBody>
                    <a:bodyPr/>
                    <a:lstStyle/>
                    <a:p>
                      <a:r>
                        <a:rPr lang="en-US" dirty="0" smtClean="0"/>
                        <a:t>Supports</a:t>
                      </a:r>
                      <a:endParaRPr lang="en-US" dirty="0"/>
                    </a:p>
                  </a:txBody>
                  <a:tcPr/>
                </a:tc>
              </a:tr>
              <a:tr h="370840">
                <a:tc>
                  <a:txBody>
                    <a:bodyPr/>
                    <a:lstStyle/>
                    <a:p>
                      <a:r>
                        <a:rPr lang="en-US" dirty="0" smtClean="0"/>
                        <a:t>CA Team</a:t>
                      </a:r>
                      <a:endParaRPr lang="en-US" dirty="0"/>
                    </a:p>
                  </a:txBody>
                  <a:tcPr/>
                </a:tc>
                <a:tc>
                  <a:txBody>
                    <a:bodyPr/>
                    <a:lstStyle/>
                    <a:p>
                      <a:r>
                        <a:rPr lang="en-US" sz="1200" kern="1200" dirty="0" smtClean="0">
                          <a:solidFill>
                            <a:schemeClr val="dk1"/>
                          </a:solidFill>
                          <a:effectLst/>
                          <a:latin typeface="+mn-lt"/>
                          <a:ea typeface="+mn-ea"/>
                          <a:cs typeface="+mn-cs"/>
                        </a:rPr>
                        <a:t>1x 0535 O4</a:t>
                      </a:r>
                    </a:p>
                    <a:p>
                      <a:r>
                        <a:rPr lang="en-US" sz="1200" kern="1200" dirty="0" smtClean="0">
                          <a:solidFill>
                            <a:schemeClr val="dk1"/>
                          </a:solidFill>
                          <a:effectLst/>
                          <a:latin typeface="+mn-lt"/>
                          <a:ea typeface="+mn-ea"/>
                          <a:cs typeface="+mn-cs"/>
                        </a:rPr>
                        <a:t>1x 0530 O3</a:t>
                      </a:r>
                    </a:p>
                    <a:p>
                      <a:r>
                        <a:rPr lang="en-US" sz="1200" kern="1200" dirty="0" smtClean="0">
                          <a:solidFill>
                            <a:schemeClr val="dk1"/>
                          </a:solidFill>
                          <a:effectLst/>
                          <a:latin typeface="+mn-lt"/>
                          <a:ea typeface="+mn-ea"/>
                          <a:cs typeface="+mn-cs"/>
                        </a:rPr>
                        <a:t>1x 0539 E6</a:t>
                      </a:r>
                    </a:p>
                    <a:p>
                      <a:r>
                        <a:rPr lang="en-US" sz="1200" kern="1200" dirty="0" smtClean="0">
                          <a:solidFill>
                            <a:schemeClr val="dk1"/>
                          </a:solidFill>
                          <a:effectLst/>
                          <a:latin typeface="+mn-lt"/>
                          <a:ea typeface="+mn-ea"/>
                          <a:cs typeface="+mn-cs"/>
                        </a:rPr>
                        <a:t>1x 0531/2 E5</a:t>
                      </a:r>
                    </a:p>
                    <a:p>
                      <a:r>
                        <a:rPr lang="en-US" sz="1200" kern="1200" dirty="0" smtClean="0">
                          <a:solidFill>
                            <a:schemeClr val="dk1"/>
                          </a:solidFill>
                          <a:effectLst/>
                          <a:latin typeface="+mn-lt"/>
                          <a:ea typeface="+mn-ea"/>
                          <a:cs typeface="+mn-cs"/>
                        </a:rPr>
                        <a:t>1x 0531/2 E4</a:t>
                      </a:r>
                      <a:endParaRPr lang="en-US" sz="1200" dirty="0"/>
                    </a:p>
                  </a:txBody>
                  <a:tcPr/>
                </a:tc>
                <a:tc>
                  <a:txBody>
                    <a:bodyPr/>
                    <a:lstStyle/>
                    <a:p>
                      <a:r>
                        <a:rPr lang="en-US" sz="1800" kern="1200" dirty="0" smtClean="0">
                          <a:solidFill>
                            <a:schemeClr val="dk1"/>
                          </a:solidFill>
                          <a:effectLst/>
                          <a:latin typeface="+mn-lt"/>
                          <a:ea typeface="+mn-ea"/>
                          <a:cs typeface="+mn-cs"/>
                        </a:rPr>
                        <a:t>Infantry Battalion</a:t>
                      </a:r>
                    </a:p>
                    <a:p>
                      <a:r>
                        <a:rPr lang="en-US" sz="1800" kern="1200" dirty="0" smtClean="0">
                          <a:solidFill>
                            <a:schemeClr val="dk1"/>
                          </a:solidFill>
                          <a:effectLst/>
                          <a:latin typeface="+mn-lt"/>
                          <a:ea typeface="+mn-ea"/>
                          <a:cs typeface="+mn-cs"/>
                        </a:rPr>
                        <a:t>MEU</a:t>
                      </a:r>
                      <a:endParaRPr lang="en-US" dirty="0"/>
                    </a:p>
                  </a:txBody>
                  <a:tcPr/>
                </a:tc>
              </a:tr>
              <a:tr h="370840">
                <a:tc>
                  <a:txBody>
                    <a:bodyPr/>
                    <a:lstStyle/>
                    <a:p>
                      <a:r>
                        <a:rPr lang="en-US" sz="1800" kern="1200" dirty="0" smtClean="0">
                          <a:solidFill>
                            <a:schemeClr val="dk1"/>
                          </a:solidFill>
                          <a:effectLst/>
                          <a:latin typeface="+mn-lt"/>
                          <a:ea typeface="+mn-ea"/>
                          <a:cs typeface="+mn-cs"/>
                        </a:rPr>
                        <a:t>CA Detachment</a:t>
                      </a:r>
                      <a:endParaRPr lang="en-US" dirty="0"/>
                    </a:p>
                  </a:txBody>
                  <a:tcPr/>
                </a:tc>
                <a:tc>
                  <a:txBody>
                    <a:bodyPr/>
                    <a:lstStyle/>
                    <a:p>
                      <a:r>
                        <a:rPr lang="en-US" sz="1200" kern="1200" dirty="0" smtClean="0">
                          <a:solidFill>
                            <a:schemeClr val="dk1"/>
                          </a:solidFill>
                          <a:effectLst/>
                          <a:latin typeface="+mn-lt"/>
                          <a:ea typeface="+mn-ea"/>
                          <a:cs typeface="+mn-cs"/>
                        </a:rPr>
                        <a:t>1x 0535 O5</a:t>
                      </a:r>
                    </a:p>
                    <a:p>
                      <a:r>
                        <a:rPr lang="en-US" sz="1200" kern="1200" dirty="0" smtClean="0">
                          <a:solidFill>
                            <a:schemeClr val="dk1"/>
                          </a:solidFill>
                          <a:effectLst/>
                          <a:latin typeface="+mn-lt"/>
                          <a:ea typeface="+mn-ea"/>
                          <a:cs typeface="+mn-cs"/>
                        </a:rPr>
                        <a:t>1x 0539 E7</a:t>
                      </a:r>
                    </a:p>
                    <a:p>
                      <a:r>
                        <a:rPr lang="en-US" sz="1200" kern="1200" dirty="0" smtClean="0">
                          <a:solidFill>
                            <a:schemeClr val="dk1"/>
                          </a:solidFill>
                          <a:effectLst/>
                          <a:latin typeface="+mn-lt"/>
                          <a:ea typeface="+mn-ea"/>
                          <a:cs typeface="+mn-cs"/>
                        </a:rPr>
                        <a:t>2x 0535 O4</a:t>
                      </a:r>
                    </a:p>
                    <a:p>
                      <a:r>
                        <a:rPr lang="en-US" sz="1200" kern="1200" dirty="0" smtClean="0">
                          <a:solidFill>
                            <a:schemeClr val="dk1"/>
                          </a:solidFill>
                          <a:effectLst/>
                          <a:latin typeface="+mn-lt"/>
                          <a:ea typeface="+mn-ea"/>
                          <a:cs typeface="+mn-cs"/>
                        </a:rPr>
                        <a:t> </a:t>
                      </a:r>
                    </a:p>
                    <a:p>
                      <a:r>
                        <a:rPr lang="en-US" sz="1200" kern="1200" dirty="0" smtClean="0">
                          <a:solidFill>
                            <a:schemeClr val="dk1"/>
                          </a:solidFill>
                          <a:effectLst/>
                          <a:latin typeface="+mn-lt"/>
                          <a:ea typeface="+mn-ea"/>
                          <a:cs typeface="+mn-cs"/>
                        </a:rPr>
                        <a:t>3x CA Team</a:t>
                      </a:r>
                      <a:endParaRPr lang="en-US" sz="1200" dirty="0"/>
                    </a:p>
                  </a:txBody>
                  <a:tcPr/>
                </a:tc>
                <a:tc>
                  <a:txBody>
                    <a:bodyPr/>
                    <a:lstStyle/>
                    <a:p>
                      <a:r>
                        <a:rPr lang="en-US" sz="1800" kern="1200" dirty="0" smtClean="0">
                          <a:solidFill>
                            <a:schemeClr val="dk1"/>
                          </a:solidFill>
                          <a:effectLst/>
                          <a:latin typeface="+mn-lt"/>
                          <a:ea typeface="+mn-ea"/>
                          <a:cs typeface="+mn-cs"/>
                        </a:rPr>
                        <a:t>Infantry Regiment</a:t>
                      </a:r>
                      <a:endParaRPr lang="en-US" dirty="0"/>
                    </a:p>
                  </a:txBody>
                  <a:tcPr/>
                </a:tc>
              </a:tr>
              <a:tr h="370840">
                <a:tc>
                  <a:txBody>
                    <a:bodyPr/>
                    <a:lstStyle/>
                    <a:p>
                      <a:r>
                        <a:rPr lang="en-US" sz="1800" kern="1200" dirty="0" smtClean="0">
                          <a:solidFill>
                            <a:schemeClr val="dk1"/>
                          </a:solidFill>
                          <a:effectLst/>
                          <a:latin typeface="+mn-lt"/>
                          <a:ea typeface="+mn-ea"/>
                          <a:cs typeface="+mn-cs"/>
                        </a:rPr>
                        <a:t>G9 Branch</a:t>
                      </a:r>
                      <a:endParaRPr lang="en-US" dirty="0"/>
                    </a:p>
                  </a:txBody>
                  <a:tcPr/>
                </a:tc>
                <a:tc>
                  <a:txBody>
                    <a:bodyPr/>
                    <a:lstStyle/>
                    <a:p>
                      <a:r>
                        <a:rPr lang="en-US" sz="1200" kern="1200" dirty="0" smtClean="0">
                          <a:solidFill>
                            <a:schemeClr val="dk1"/>
                          </a:solidFill>
                          <a:effectLst/>
                          <a:latin typeface="+mn-lt"/>
                          <a:ea typeface="+mn-ea"/>
                          <a:cs typeface="+mn-cs"/>
                        </a:rPr>
                        <a:t>1x 0535 O5</a:t>
                      </a:r>
                    </a:p>
                    <a:p>
                      <a:r>
                        <a:rPr lang="en-US" sz="1200" kern="1200" dirty="0" smtClean="0">
                          <a:solidFill>
                            <a:schemeClr val="dk1"/>
                          </a:solidFill>
                          <a:effectLst/>
                          <a:latin typeface="+mn-lt"/>
                          <a:ea typeface="+mn-ea"/>
                          <a:cs typeface="+mn-cs"/>
                        </a:rPr>
                        <a:t>2x 0535 O4</a:t>
                      </a:r>
                    </a:p>
                    <a:p>
                      <a:r>
                        <a:rPr lang="en-US" sz="1200" kern="1200" dirty="0" smtClean="0">
                          <a:solidFill>
                            <a:schemeClr val="dk1"/>
                          </a:solidFill>
                          <a:effectLst/>
                          <a:latin typeface="+mn-lt"/>
                          <a:ea typeface="+mn-ea"/>
                          <a:cs typeface="+mn-cs"/>
                        </a:rPr>
                        <a:t>2x 0530 O4</a:t>
                      </a:r>
                    </a:p>
                    <a:p>
                      <a:r>
                        <a:rPr lang="en-US" sz="1200" kern="1200" dirty="0" smtClean="0">
                          <a:solidFill>
                            <a:schemeClr val="dk1"/>
                          </a:solidFill>
                          <a:effectLst/>
                          <a:latin typeface="+mn-lt"/>
                          <a:ea typeface="+mn-ea"/>
                          <a:cs typeface="+mn-cs"/>
                        </a:rPr>
                        <a:t>2x 0530 O3</a:t>
                      </a:r>
                    </a:p>
                    <a:p>
                      <a:r>
                        <a:rPr lang="en-US" sz="1200" kern="1200" dirty="0" smtClean="0">
                          <a:solidFill>
                            <a:schemeClr val="dk1"/>
                          </a:solidFill>
                          <a:effectLst/>
                          <a:latin typeface="+mn-lt"/>
                          <a:ea typeface="+mn-ea"/>
                          <a:cs typeface="+mn-cs"/>
                        </a:rPr>
                        <a:t>2x 0539 E7</a:t>
                      </a:r>
                    </a:p>
                    <a:p>
                      <a:r>
                        <a:rPr lang="en-US" sz="1200" kern="1200" dirty="0" smtClean="0">
                          <a:solidFill>
                            <a:schemeClr val="dk1"/>
                          </a:solidFill>
                          <a:effectLst/>
                          <a:latin typeface="+mn-lt"/>
                          <a:ea typeface="+mn-ea"/>
                          <a:cs typeface="+mn-cs"/>
                        </a:rPr>
                        <a:t>2x 0532 E6</a:t>
                      </a:r>
                    </a:p>
                    <a:p>
                      <a:r>
                        <a:rPr lang="en-US" sz="1200" kern="1200" dirty="0" smtClean="0">
                          <a:solidFill>
                            <a:schemeClr val="dk1"/>
                          </a:solidFill>
                          <a:effectLst/>
                          <a:latin typeface="+mn-lt"/>
                          <a:ea typeface="+mn-ea"/>
                          <a:cs typeface="+mn-cs"/>
                        </a:rPr>
                        <a:t>1x 0532 E5</a:t>
                      </a:r>
                      <a:endParaRPr lang="en-US" sz="1200" dirty="0"/>
                    </a:p>
                  </a:txBody>
                  <a:tcPr/>
                </a:tc>
                <a:tc>
                  <a:txBody>
                    <a:bodyPr/>
                    <a:lstStyle/>
                    <a:p>
                      <a:r>
                        <a:rPr lang="en-US" sz="1800" kern="1200" dirty="0" smtClean="0">
                          <a:solidFill>
                            <a:schemeClr val="dk1"/>
                          </a:solidFill>
                          <a:effectLst/>
                          <a:latin typeface="+mn-lt"/>
                          <a:ea typeface="+mn-ea"/>
                          <a:cs typeface="+mn-cs"/>
                        </a:rPr>
                        <a:t>MEB/MEF</a:t>
                      </a:r>
                      <a:endParaRPr lang="en-US" dirty="0"/>
                    </a:p>
                  </a:txBody>
                  <a:tcPr/>
                </a:tc>
              </a:tr>
              <a:tr h="370840">
                <a:tc>
                  <a:txBody>
                    <a:bodyPr/>
                    <a:lstStyle/>
                    <a:p>
                      <a:r>
                        <a:rPr lang="en-US" sz="1800" kern="1200" dirty="0" smtClean="0">
                          <a:solidFill>
                            <a:schemeClr val="dk1"/>
                          </a:solidFill>
                          <a:effectLst/>
                          <a:latin typeface="+mn-lt"/>
                          <a:ea typeface="+mn-ea"/>
                          <a:cs typeface="+mn-cs"/>
                        </a:rPr>
                        <a:t>CA Group</a:t>
                      </a:r>
                      <a:endParaRPr lang="en-US" dirty="0"/>
                    </a:p>
                  </a:txBody>
                  <a:tcPr/>
                </a:tc>
                <a:tc>
                  <a:txBody>
                    <a:bodyPr/>
                    <a:lstStyle/>
                    <a:p>
                      <a:r>
                        <a:rPr lang="en-US" sz="1200" kern="1200" dirty="0" smtClean="0">
                          <a:solidFill>
                            <a:schemeClr val="dk1"/>
                          </a:solidFill>
                          <a:effectLst/>
                          <a:latin typeface="+mn-lt"/>
                          <a:ea typeface="+mn-ea"/>
                          <a:cs typeface="+mn-cs"/>
                        </a:rPr>
                        <a:t>1x 0535 O6 (CO, AC/S G9)</a:t>
                      </a:r>
                    </a:p>
                    <a:p>
                      <a:r>
                        <a:rPr lang="en-US" sz="1200" kern="1200" dirty="0" smtClean="0">
                          <a:solidFill>
                            <a:schemeClr val="dk1"/>
                          </a:solidFill>
                          <a:effectLst/>
                          <a:latin typeface="+mn-lt"/>
                          <a:ea typeface="+mn-ea"/>
                          <a:cs typeface="+mn-cs"/>
                        </a:rPr>
                        <a:t>1x 0535 O5 (XO)</a:t>
                      </a:r>
                    </a:p>
                    <a:p>
                      <a:r>
                        <a:rPr lang="en-US" sz="1200" kern="1200" dirty="0" smtClean="0">
                          <a:solidFill>
                            <a:schemeClr val="dk1"/>
                          </a:solidFill>
                          <a:effectLst/>
                          <a:latin typeface="+mn-lt"/>
                          <a:ea typeface="+mn-ea"/>
                          <a:cs typeface="+mn-cs"/>
                        </a:rPr>
                        <a:t>1x 0535 O5 (</a:t>
                      </a:r>
                      <a:r>
                        <a:rPr lang="en-US" sz="1200" kern="1200" dirty="0" err="1" smtClean="0">
                          <a:solidFill>
                            <a:schemeClr val="dk1"/>
                          </a:solidFill>
                          <a:effectLst/>
                          <a:latin typeface="+mn-lt"/>
                          <a:ea typeface="+mn-ea"/>
                          <a:cs typeface="+mn-cs"/>
                        </a:rPr>
                        <a:t>OpsO</a:t>
                      </a:r>
                      <a:r>
                        <a:rPr lang="en-US" sz="1200" kern="1200" dirty="0" smtClean="0">
                          <a:solidFill>
                            <a:schemeClr val="dk1"/>
                          </a:solidFill>
                          <a:effectLst/>
                          <a:latin typeface="+mn-lt"/>
                          <a:ea typeface="+mn-ea"/>
                          <a:cs typeface="+mn-cs"/>
                        </a:rPr>
                        <a:t>)</a:t>
                      </a:r>
                    </a:p>
                    <a:p>
                      <a:r>
                        <a:rPr lang="en-US" sz="1200" kern="1200" dirty="0" smtClean="0">
                          <a:solidFill>
                            <a:schemeClr val="dk1"/>
                          </a:solidFill>
                          <a:effectLst/>
                          <a:latin typeface="+mn-lt"/>
                          <a:ea typeface="+mn-ea"/>
                          <a:cs typeface="+mn-cs"/>
                        </a:rPr>
                        <a:t>1x 0539 E8 (Ops Chief)</a:t>
                      </a:r>
                    </a:p>
                    <a:p>
                      <a:r>
                        <a:rPr lang="en-US" sz="1200" kern="1200" dirty="0" smtClean="0">
                          <a:solidFill>
                            <a:schemeClr val="dk1"/>
                          </a:solidFill>
                          <a:effectLst/>
                          <a:latin typeface="+mn-lt"/>
                          <a:ea typeface="+mn-ea"/>
                          <a:cs typeface="+mn-cs"/>
                        </a:rPr>
                        <a:t> </a:t>
                      </a:r>
                    </a:p>
                    <a:p>
                      <a:r>
                        <a:rPr lang="en-US" sz="1200" kern="1200" dirty="0" smtClean="0">
                          <a:solidFill>
                            <a:schemeClr val="dk1"/>
                          </a:solidFill>
                          <a:effectLst/>
                          <a:latin typeface="+mn-lt"/>
                          <a:ea typeface="+mn-ea"/>
                          <a:cs typeface="+mn-cs"/>
                        </a:rPr>
                        <a:t>1x G9 Branch</a:t>
                      </a:r>
                    </a:p>
                    <a:p>
                      <a:r>
                        <a:rPr lang="en-US" sz="1200" kern="1200" dirty="0" smtClean="0">
                          <a:solidFill>
                            <a:schemeClr val="dk1"/>
                          </a:solidFill>
                          <a:effectLst/>
                          <a:latin typeface="+mn-lt"/>
                          <a:ea typeface="+mn-ea"/>
                          <a:cs typeface="+mn-cs"/>
                        </a:rPr>
                        <a:t>4x CA Detachment</a:t>
                      </a:r>
                      <a:endParaRPr lang="en-US" sz="1200" dirty="0"/>
                    </a:p>
                  </a:txBody>
                  <a:tcPr/>
                </a:tc>
                <a:tc>
                  <a:txBody>
                    <a:bodyPr/>
                    <a:lstStyle/>
                    <a:p>
                      <a:r>
                        <a:rPr lang="en-US" sz="1800" kern="1200" dirty="0" smtClean="0">
                          <a:solidFill>
                            <a:schemeClr val="dk1"/>
                          </a:solidFill>
                          <a:effectLst/>
                          <a:latin typeface="+mn-lt"/>
                          <a:ea typeface="+mn-ea"/>
                          <a:cs typeface="+mn-cs"/>
                        </a:rPr>
                        <a:t>MEB/MEF</a:t>
                      </a:r>
                      <a:endParaRPr lang="en-US" dirty="0"/>
                    </a:p>
                  </a:txBody>
                  <a:tcPr/>
                </a:tc>
              </a:tr>
            </a:tbl>
          </a:graphicData>
        </a:graphic>
      </p:graphicFrame>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12</a:t>
            </a:fld>
            <a:endParaRPr lang="en-US" dirty="0"/>
          </a:p>
        </p:txBody>
      </p:sp>
    </p:spTree>
    <p:extLst>
      <p:ext uri="{BB962C8B-B14F-4D97-AF65-F5344CB8AC3E}">
        <p14:creationId xmlns:p14="http://schemas.microsoft.com/office/powerpoint/2010/main" val="1858672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p:cNvCxnSpPr/>
          <p:nvPr/>
        </p:nvCxnSpPr>
        <p:spPr>
          <a:xfrm>
            <a:off x="6781800" y="1447800"/>
            <a:ext cx="0" cy="541020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743200" y="1447800"/>
            <a:ext cx="0" cy="541020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305300" y="1447800"/>
            <a:ext cx="0" cy="541020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743575" y="1447800"/>
            <a:ext cx="0" cy="541020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76400" y="1447800"/>
            <a:ext cx="0" cy="541020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4" name="Table 63"/>
          <p:cNvGraphicFramePr>
            <a:graphicFrameLocks noGrp="1"/>
          </p:cNvGraphicFramePr>
          <p:nvPr>
            <p:extLst/>
          </p:nvPr>
        </p:nvGraphicFramePr>
        <p:xfrm>
          <a:off x="-1" y="4785360"/>
          <a:ext cx="4249687" cy="2034540"/>
        </p:xfrm>
        <a:graphic>
          <a:graphicData uri="http://schemas.openxmlformats.org/drawingml/2006/table">
            <a:tbl>
              <a:tblPr firstRow="1" bandRow="1">
                <a:tableStyleId>{F5AB1C69-6EDB-4FF4-983F-18BD219EF322}</a:tableStyleId>
              </a:tblPr>
              <a:tblGrid>
                <a:gridCol w="714680"/>
                <a:gridCol w="1355244"/>
                <a:gridCol w="2179763"/>
              </a:tblGrid>
              <a:tr h="137160">
                <a:tc>
                  <a:txBody>
                    <a:bodyPr/>
                    <a:lstStyle/>
                    <a:p>
                      <a:endParaRPr lang="en-US" sz="600" dirty="0"/>
                    </a:p>
                  </a:txBody>
                  <a:tcPr/>
                </a:tc>
                <a:tc>
                  <a:txBody>
                    <a:bodyPr/>
                    <a:lstStyle/>
                    <a:p>
                      <a:pPr algn="ctr"/>
                      <a:r>
                        <a:rPr lang="en-US" sz="1050" dirty="0" smtClean="0"/>
                        <a:t>Goals</a:t>
                      </a:r>
                      <a:endParaRPr lang="en-US" sz="1050" dirty="0"/>
                    </a:p>
                  </a:txBody>
                  <a:tcPr/>
                </a:tc>
                <a:tc>
                  <a:txBody>
                    <a:bodyPr/>
                    <a:lstStyle/>
                    <a:p>
                      <a:pPr algn="ctr"/>
                      <a:r>
                        <a:rPr lang="en-US" sz="1050" dirty="0" smtClean="0"/>
                        <a:t>Desired Outcome</a:t>
                      </a:r>
                      <a:endParaRPr lang="en-US" sz="1050" dirty="0"/>
                    </a:p>
                  </a:txBody>
                  <a:tcPr/>
                </a:tc>
              </a:tr>
              <a:tr h="246923">
                <a:tc>
                  <a:txBody>
                    <a:bodyPr/>
                    <a:lstStyle/>
                    <a:p>
                      <a:pPr algn="ctr"/>
                      <a:r>
                        <a:rPr lang="en-US" sz="900" b="1" dirty="0" smtClean="0"/>
                        <a:t>Shape</a:t>
                      </a:r>
                      <a:endParaRPr lang="en-US" sz="900" b="1" dirty="0"/>
                    </a:p>
                  </a:txBody>
                  <a:tcPr anchor="ctr"/>
                </a:tc>
                <a:tc>
                  <a:txBody>
                    <a:bodyPr/>
                    <a:lstStyle/>
                    <a:p>
                      <a:r>
                        <a:rPr lang="en-US" sz="900" u="none" strike="noStrike" kern="1200" baseline="0" dirty="0" smtClean="0"/>
                        <a:t>Gain access, increase influence</a:t>
                      </a:r>
                      <a:endParaRPr lang="en-US" sz="900" dirty="0"/>
                    </a:p>
                  </a:txBody>
                  <a:tcPr/>
                </a:tc>
                <a:tc>
                  <a:txBody>
                    <a:bodyPr/>
                    <a:lstStyle/>
                    <a:p>
                      <a:r>
                        <a:rPr lang="en-US" sz="900" u="none" strike="noStrike" kern="1200" baseline="0" dirty="0" smtClean="0"/>
                        <a:t>Dissuade potential adversaries, assure relationships with allies.</a:t>
                      </a:r>
                      <a:endParaRPr lang="en-US" sz="900" dirty="0" smtClean="0"/>
                    </a:p>
                  </a:txBody>
                  <a:tcPr/>
                </a:tc>
              </a:tr>
              <a:tr h="228600">
                <a:tc>
                  <a:txBody>
                    <a:bodyPr/>
                    <a:lstStyle/>
                    <a:p>
                      <a:pPr algn="ctr"/>
                      <a:r>
                        <a:rPr lang="en-US" sz="900" b="1" dirty="0" smtClean="0"/>
                        <a:t>Deter</a:t>
                      </a:r>
                      <a:endParaRPr lang="en-US" sz="900" b="1" dirty="0"/>
                    </a:p>
                  </a:txBody>
                  <a:tcPr anchor="ctr"/>
                </a:tc>
                <a:tc>
                  <a:txBody>
                    <a:bodyPr/>
                    <a:lstStyle/>
                    <a:p>
                      <a:r>
                        <a:rPr lang="en-US" sz="900" u="none" strike="noStrike" kern="1200" baseline="0" dirty="0" smtClean="0"/>
                        <a:t>Deter adversary action</a:t>
                      </a:r>
                      <a:endParaRPr lang="en-US" sz="900" dirty="0"/>
                    </a:p>
                  </a:txBody>
                  <a:tcPr/>
                </a:tc>
                <a:tc>
                  <a:txBody>
                    <a:bodyPr/>
                    <a:lstStyle/>
                    <a:p>
                      <a:r>
                        <a:rPr lang="en-US" sz="900" u="none" strike="noStrike" kern="1200" baseline="0" dirty="0" smtClean="0"/>
                        <a:t>Demonstrate force capabilities</a:t>
                      </a:r>
                      <a:endParaRPr lang="en-US" sz="900" dirty="0"/>
                    </a:p>
                  </a:txBody>
                  <a:tcPr/>
                </a:tc>
              </a:tr>
              <a:tr h="167640">
                <a:tc>
                  <a:txBody>
                    <a:bodyPr/>
                    <a:lstStyle/>
                    <a:p>
                      <a:pPr algn="ctr"/>
                      <a:r>
                        <a:rPr lang="en-US" sz="900" b="1" dirty="0" smtClean="0"/>
                        <a:t>Seize</a:t>
                      </a:r>
                      <a:endParaRPr lang="en-US" sz="900" b="1" dirty="0"/>
                    </a:p>
                  </a:txBody>
                  <a:tcPr anchor="ctr"/>
                </a:tc>
                <a:tc>
                  <a:txBody>
                    <a:bodyPr/>
                    <a:lstStyle/>
                    <a:p>
                      <a:r>
                        <a:rPr lang="en-US" sz="900" dirty="0" smtClean="0"/>
                        <a:t>Est stability</a:t>
                      </a:r>
                      <a:r>
                        <a:rPr lang="en-US" sz="900" baseline="0" dirty="0" smtClean="0"/>
                        <a:t> conditions</a:t>
                      </a:r>
                      <a:endParaRPr lang="en-US" sz="900" dirty="0"/>
                    </a:p>
                  </a:txBody>
                  <a:tcPr/>
                </a:tc>
                <a:tc>
                  <a:txBody>
                    <a:bodyPr/>
                    <a:lstStyle/>
                    <a:p>
                      <a:r>
                        <a:rPr lang="en-US" sz="900" dirty="0" smtClean="0"/>
                        <a:t>Refine</a:t>
                      </a:r>
                      <a:r>
                        <a:rPr lang="en-US" sz="900" baseline="0" dirty="0" smtClean="0"/>
                        <a:t> transition planning</a:t>
                      </a:r>
                      <a:endParaRPr lang="en-US" sz="900" dirty="0"/>
                    </a:p>
                  </a:txBody>
                  <a:tcPr/>
                </a:tc>
              </a:tr>
              <a:tr h="0">
                <a:tc>
                  <a:txBody>
                    <a:bodyPr/>
                    <a:lstStyle/>
                    <a:p>
                      <a:pPr algn="ctr"/>
                      <a:r>
                        <a:rPr lang="en-US" sz="850" b="1" dirty="0" smtClean="0"/>
                        <a:t>Dominate</a:t>
                      </a:r>
                      <a:endParaRPr lang="en-US" sz="850" b="1" dirty="0"/>
                    </a:p>
                  </a:txBody>
                  <a:tcPr anchor="ctr"/>
                </a:tc>
                <a:tc>
                  <a:txBody>
                    <a:bodyPr/>
                    <a:lstStyle/>
                    <a:p>
                      <a:r>
                        <a:rPr lang="en-US" sz="900" u="none" strike="noStrike" kern="1200" baseline="0" dirty="0" smtClean="0"/>
                        <a:t>Breaking enemy will for resistance</a:t>
                      </a:r>
                      <a:endParaRPr lang="en-US" sz="900" dirty="0"/>
                    </a:p>
                  </a:txBody>
                  <a:tcPr/>
                </a:tc>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en-US" sz="900" dirty="0" smtClean="0"/>
                        <a:t>Refine</a:t>
                      </a:r>
                      <a:r>
                        <a:rPr lang="en-US" sz="900" baseline="0" dirty="0" smtClean="0"/>
                        <a:t> stability and transition planning</a:t>
                      </a:r>
                      <a:endParaRPr lang="en-US" sz="900" dirty="0" smtClean="0"/>
                    </a:p>
                  </a:txBody>
                  <a:tcPr/>
                </a:tc>
              </a:tr>
              <a:tr h="0">
                <a:tc>
                  <a:txBody>
                    <a:bodyPr/>
                    <a:lstStyle/>
                    <a:p>
                      <a:pPr algn="ctr"/>
                      <a:r>
                        <a:rPr lang="en-US" sz="900" b="1" dirty="0" smtClean="0"/>
                        <a:t>Stabilize</a:t>
                      </a:r>
                      <a:endParaRPr lang="en-US" sz="900" b="1" dirty="0"/>
                    </a:p>
                  </a:txBody>
                  <a:tcPr anchor="ctr"/>
                </a:tc>
                <a:tc>
                  <a:txBody>
                    <a:bodyPr/>
                    <a:lstStyle/>
                    <a:p>
                      <a:r>
                        <a:rPr lang="en-US" sz="900" u="none" strike="noStrike" kern="1200" baseline="0" dirty="0" smtClean="0"/>
                        <a:t>Prioritize stability tasks</a:t>
                      </a:r>
                      <a:endParaRPr lang="en-US" sz="900" dirty="0"/>
                    </a:p>
                  </a:txBody>
                  <a:tcPr/>
                </a:tc>
                <a:tc>
                  <a:txBody>
                    <a:bodyPr/>
                    <a:lstStyle/>
                    <a:p>
                      <a:r>
                        <a:rPr lang="en-US" sz="900" dirty="0" smtClean="0"/>
                        <a:t>Est/restore</a:t>
                      </a:r>
                      <a:r>
                        <a:rPr lang="en-US" sz="900" baseline="0" dirty="0" smtClean="0"/>
                        <a:t> civil security</a:t>
                      </a:r>
                      <a:endParaRPr lang="en-US" sz="900" dirty="0"/>
                    </a:p>
                  </a:txBody>
                  <a:tcPr/>
                </a:tc>
              </a:tr>
              <a:tr h="213360">
                <a:tc>
                  <a:txBody>
                    <a:bodyPr/>
                    <a:lstStyle/>
                    <a:p>
                      <a:pPr algn="ctr"/>
                      <a:r>
                        <a:rPr lang="en-US" sz="900" b="1" dirty="0" smtClean="0"/>
                        <a:t>Enable</a:t>
                      </a:r>
                      <a:endParaRPr lang="en-US" sz="900" b="1" dirty="0"/>
                    </a:p>
                  </a:txBody>
                  <a:tcPr anchor="ctr"/>
                </a:tc>
                <a:tc>
                  <a:txBody>
                    <a:bodyPr/>
                    <a:lstStyle/>
                    <a:p>
                      <a:r>
                        <a:rPr lang="en-US" sz="900" dirty="0" smtClean="0"/>
                        <a:t>Support civil governance</a:t>
                      </a:r>
                      <a:endParaRPr lang="en-US" sz="900" dirty="0"/>
                    </a:p>
                  </a:txBody>
                  <a:tcPr/>
                </a:tc>
                <a:tc>
                  <a:txBody>
                    <a:bodyPr/>
                    <a:lstStyle/>
                    <a:p>
                      <a:r>
                        <a:rPr lang="en-US" sz="900" dirty="0" smtClean="0"/>
                        <a:t>Return to shaping</a:t>
                      </a:r>
                      <a:r>
                        <a:rPr lang="en-US" sz="900" baseline="0" dirty="0" smtClean="0"/>
                        <a:t> operations</a:t>
                      </a:r>
                      <a:endParaRPr lang="en-US" sz="900" dirty="0"/>
                    </a:p>
                  </a:txBody>
                  <a:tcPr/>
                </a:tc>
              </a:tr>
            </a:tbl>
          </a:graphicData>
        </a:graphic>
      </p:graphicFrame>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13</a:t>
            </a:fld>
            <a:endParaRPr lang="en-US" dirty="0"/>
          </a:p>
        </p:txBody>
      </p:sp>
      <p:sp>
        <p:nvSpPr>
          <p:cNvPr id="7" name="Title 6"/>
          <p:cNvSpPr>
            <a:spLocks noGrp="1"/>
          </p:cNvSpPr>
          <p:nvPr>
            <p:ph type="title"/>
          </p:nvPr>
        </p:nvSpPr>
        <p:spPr/>
        <p:txBody>
          <a:bodyPr/>
          <a:lstStyle/>
          <a:p>
            <a:r>
              <a:rPr lang="en-US" dirty="0" smtClean="0"/>
              <a:t>CA Activities</a:t>
            </a:r>
            <a:endParaRPr lang="en-US" dirty="0"/>
          </a:p>
        </p:txBody>
      </p:sp>
      <p:sp>
        <p:nvSpPr>
          <p:cNvPr id="5" name="TextBox 4"/>
          <p:cNvSpPr txBox="1"/>
          <p:nvPr/>
        </p:nvSpPr>
        <p:spPr bwMode="auto">
          <a:xfrm>
            <a:off x="457200" y="1390257"/>
            <a:ext cx="964202" cy="307777"/>
          </a:xfrm>
          <a:prstGeom prst="rect">
            <a:avLst/>
          </a:prstGeom>
          <a:noFill/>
          <a:ln w="9525">
            <a:noFill/>
            <a:miter lim="800000"/>
            <a:headEnd/>
            <a:tailEnd/>
          </a:ln>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1400" b="1" i="0" u="none" strike="noStrike" kern="0" cap="none" spc="0" normalizeH="0" baseline="0" noProof="0" dirty="0" smtClean="0">
                <a:ln>
                  <a:noFill/>
                </a:ln>
                <a:solidFill>
                  <a:sysClr val="windowText" lastClr="000000"/>
                </a:solidFill>
                <a:effectLst/>
                <a:uLnTx/>
                <a:uFillTx/>
              </a:rPr>
              <a:t>Shape</a:t>
            </a:r>
          </a:p>
        </p:txBody>
      </p:sp>
      <p:sp>
        <p:nvSpPr>
          <p:cNvPr id="8" name="TextBox 7"/>
          <p:cNvSpPr txBox="1"/>
          <p:nvPr/>
        </p:nvSpPr>
        <p:spPr bwMode="auto">
          <a:xfrm>
            <a:off x="1857375" y="1393305"/>
            <a:ext cx="773575" cy="523220"/>
          </a:xfrm>
          <a:prstGeom prst="rect">
            <a:avLst/>
          </a:prstGeom>
          <a:noFill/>
          <a:ln w="9525">
            <a:noFill/>
            <a:miter lim="800000"/>
            <a:headEnd/>
            <a:tailEnd/>
          </a:ln>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1400" b="1" kern="0" dirty="0" smtClean="0">
                <a:solidFill>
                  <a:sysClr val="windowText" lastClr="000000"/>
                </a:solidFill>
              </a:rPr>
              <a:t>Deter</a:t>
            </a:r>
            <a:endParaRPr kumimoji="0" lang="en-US" sz="1400" b="1" i="0" u="none" strike="noStrike" kern="0" cap="none" spc="0" normalizeH="0" baseline="0" noProof="0" dirty="0" smtClean="0">
              <a:ln>
                <a:noFill/>
              </a:ln>
              <a:solidFill>
                <a:sysClr val="windowText" lastClr="000000"/>
              </a:solidFill>
              <a:effectLst/>
              <a:uLnTx/>
              <a:uFillTx/>
            </a:endParaRPr>
          </a:p>
        </p:txBody>
      </p:sp>
      <p:sp>
        <p:nvSpPr>
          <p:cNvPr id="9" name="TextBox 8"/>
          <p:cNvSpPr txBox="1"/>
          <p:nvPr/>
        </p:nvSpPr>
        <p:spPr bwMode="auto">
          <a:xfrm>
            <a:off x="4457700" y="1399401"/>
            <a:ext cx="1198626" cy="523220"/>
          </a:xfrm>
          <a:prstGeom prst="rect">
            <a:avLst/>
          </a:prstGeom>
          <a:noFill/>
          <a:ln w="9525">
            <a:noFill/>
            <a:miter lim="800000"/>
            <a:headEnd/>
            <a:tailEnd/>
          </a:ln>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1400" b="1" kern="0" dirty="0" smtClean="0">
                <a:solidFill>
                  <a:sysClr val="windowText" lastClr="000000"/>
                </a:solidFill>
              </a:rPr>
              <a:t>Dominate</a:t>
            </a:r>
            <a:endParaRPr kumimoji="0" lang="en-US" sz="1400" b="1" i="0" u="none" strike="noStrike" kern="0" cap="none" spc="0" normalizeH="0" baseline="0" noProof="0" dirty="0" smtClean="0">
              <a:ln>
                <a:noFill/>
              </a:ln>
              <a:solidFill>
                <a:sysClr val="windowText" lastClr="000000"/>
              </a:solidFill>
              <a:effectLst/>
              <a:uLnTx/>
              <a:uFillTx/>
            </a:endParaRPr>
          </a:p>
        </p:txBody>
      </p:sp>
      <p:sp>
        <p:nvSpPr>
          <p:cNvPr id="10" name="TextBox 9"/>
          <p:cNvSpPr txBox="1"/>
          <p:nvPr/>
        </p:nvSpPr>
        <p:spPr bwMode="auto">
          <a:xfrm>
            <a:off x="2695575" y="1396353"/>
            <a:ext cx="1667013" cy="523220"/>
          </a:xfrm>
          <a:prstGeom prst="rect">
            <a:avLst/>
          </a:prstGeom>
          <a:noFill/>
          <a:ln w="9525">
            <a:noFill/>
            <a:miter lim="800000"/>
            <a:headEnd/>
            <a:tailEnd/>
          </a:ln>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1400" b="1" kern="0" noProof="0" dirty="0" smtClean="0">
                <a:solidFill>
                  <a:sysClr val="windowText" lastClr="000000"/>
                </a:solidFill>
              </a:rPr>
              <a:t>Seize Initiative</a:t>
            </a:r>
            <a:endParaRPr kumimoji="0" lang="en-US" sz="1400" b="1" i="0" u="none" strike="noStrike" kern="0" cap="none" spc="0" normalizeH="0" baseline="0" noProof="0" dirty="0" smtClean="0">
              <a:ln>
                <a:noFill/>
              </a:ln>
              <a:solidFill>
                <a:sysClr val="windowText" lastClr="000000"/>
              </a:solidFill>
              <a:effectLst/>
              <a:uLnTx/>
              <a:uFillTx/>
            </a:endParaRPr>
          </a:p>
        </p:txBody>
      </p:sp>
      <p:sp>
        <p:nvSpPr>
          <p:cNvPr id="11" name="TextBox 10"/>
          <p:cNvSpPr txBox="1"/>
          <p:nvPr/>
        </p:nvSpPr>
        <p:spPr bwMode="auto">
          <a:xfrm>
            <a:off x="5676900" y="1396353"/>
            <a:ext cx="1198626" cy="307777"/>
          </a:xfrm>
          <a:prstGeom prst="rect">
            <a:avLst/>
          </a:prstGeom>
          <a:noFill/>
          <a:ln w="9525">
            <a:noFill/>
            <a:miter lim="800000"/>
            <a:headEnd/>
            <a:tailEnd/>
          </a:ln>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1400" b="1" kern="0" noProof="0" dirty="0" smtClean="0">
                <a:solidFill>
                  <a:sysClr val="windowText" lastClr="000000"/>
                </a:solidFill>
              </a:rPr>
              <a:t>Stabilize</a:t>
            </a:r>
            <a:endParaRPr kumimoji="0" lang="en-US" sz="1400" b="1" i="0" u="none" strike="noStrike" kern="0" cap="none" spc="0" normalizeH="0" baseline="0" noProof="0" dirty="0" smtClean="0">
              <a:ln>
                <a:noFill/>
              </a:ln>
              <a:solidFill>
                <a:sysClr val="windowText" lastClr="000000"/>
              </a:solidFill>
              <a:effectLst/>
              <a:uLnTx/>
              <a:uFillTx/>
            </a:endParaRPr>
          </a:p>
        </p:txBody>
      </p:sp>
      <p:sp>
        <p:nvSpPr>
          <p:cNvPr id="12" name="TextBox 11"/>
          <p:cNvSpPr txBox="1"/>
          <p:nvPr/>
        </p:nvSpPr>
        <p:spPr bwMode="auto">
          <a:xfrm>
            <a:off x="6781800" y="1396353"/>
            <a:ext cx="2443353" cy="523220"/>
          </a:xfrm>
          <a:prstGeom prst="rect">
            <a:avLst/>
          </a:prstGeom>
          <a:noFill/>
          <a:ln w="9525">
            <a:noFill/>
            <a:miter lim="800000"/>
            <a:headEnd/>
            <a:tailEnd/>
          </a:ln>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1400" b="1" kern="0" noProof="0" dirty="0" smtClean="0">
                <a:solidFill>
                  <a:sysClr val="windowText" lastClr="000000"/>
                </a:solidFill>
              </a:rPr>
              <a:t>Enable Civil Authorities</a:t>
            </a:r>
            <a:endParaRPr kumimoji="0" lang="en-US" sz="1400" b="1" i="0" u="none" strike="noStrike" kern="0" cap="none" spc="0" normalizeH="0" baseline="0" noProof="0" dirty="0" smtClean="0">
              <a:ln>
                <a:noFill/>
              </a:ln>
              <a:solidFill>
                <a:sysClr val="windowText" lastClr="000000"/>
              </a:solidFill>
              <a:effectLst/>
              <a:uLnTx/>
              <a:uFillTx/>
            </a:endParaRPr>
          </a:p>
        </p:txBody>
      </p:sp>
      <p:grpSp>
        <p:nvGrpSpPr>
          <p:cNvPr id="29" name="Group 28"/>
          <p:cNvGrpSpPr/>
          <p:nvPr/>
        </p:nvGrpSpPr>
        <p:grpSpPr>
          <a:xfrm>
            <a:off x="-76199" y="1638300"/>
            <a:ext cx="9159874" cy="1447799"/>
            <a:chOff x="-76199" y="1752601"/>
            <a:chExt cx="9159874" cy="1447799"/>
          </a:xfrm>
        </p:grpSpPr>
        <p:sp>
          <p:nvSpPr>
            <p:cNvPr id="6" name="Right Arrow 5"/>
            <p:cNvSpPr/>
            <p:nvPr/>
          </p:nvSpPr>
          <p:spPr>
            <a:xfrm>
              <a:off x="76201" y="1752601"/>
              <a:ext cx="9007474" cy="1447799"/>
            </a:xfrm>
            <a:prstGeom prst="rightArrow">
              <a:avLst>
                <a:gd name="adj1" fmla="val 77808"/>
                <a:gd name="adj2" fmla="val 5047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6" name="Rectangle 25"/>
            <p:cNvSpPr/>
            <p:nvPr/>
          </p:nvSpPr>
          <p:spPr>
            <a:xfrm>
              <a:off x="-76199" y="1905000"/>
              <a:ext cx="3429000" cy="1107996"/>
            </a:xfrm>
            <a:prstGeom prst="rect">
              <a:avLst/>
            </a:prstGeom>
          </p:spPr>
          <p:txBody>
            <a:bodyPr wrap="square">
              <a:spAutoFit/>
            </a:bodyPr>
            <a:lstStyle/>
            <a:p>
              <a:pPr marL="114300" indent="0">
                <a:buNone/>
              </a:pPr>
              <a:r>
                <a:rPr lang="en-US" sz="1100" dirty="0" smtClean="0">
                  <a:solidFill>
                    <a:schemeClr val="bg1"/>
                  </a:solidFill>
                </a:rPr>
                <a:t>-Civil </a:t>
              </a:r>
              <a:r>
                <a:rPr lang="en-US" sz="1100" dirty="0">
                  <a:solidFill>
                    <a:schemeClr val="bg1"/>
                  </a:solidFill>
                </a:rPr>
                <a:t>Preparation of the Battlespace</a:t>
              </a:r>
            </a:p>
            <a:p>
              <a:pPr marL="114300" indent="0">
                <a:buNone/>
              </a:pPr>
              <a:r>
                <a:rPr lang="en-US" sz="1100" dirty="0">
                  <a:solidFill>
                    <a:schemeClr val="bg1"/>
                  </a:solidFill>
                </a:rPr>
                <a:t>-Civil </a:t>
              </a:r>
              <a:r>
                <a:rPr lang="en-US" sz="1100" dirty="0" smtClean="0">
                  <a:solidFill>
                    <a:schemeClr val="bg1"/>
                  </a:solidFill>
                </a:rPr>
                <a:t>Recon: assessments </a:t>
              </a:r>
              <a:r>
                <a:rPr lang="en-US" sz="1100" dirty="0">
                  <a:solidFill>
                    <a:schemeClr val="bg1"/>
                  </a:solidFill>
                </a:rPr>
                <a:t>and key leader engagements </a:t>
              </a:r>
            </a:p>
            <a:p>
              <a:pPr marL="114300" indent="0">
                <a:buNone/>
              </a:pPr>
              <a:r>
                <a:rPr lang="en-US" sz="1100" dirty="0">
                  <a:solidFill>
                    <a:schemeClr val="bg1"/>
                  </a:solidFill>
                </a:rPr>
                <a:t>-Influence </a:t>
              </a:r>
              <a:r>
                <a:rPr lang="en-US" sz="1100" dirty="0" smtClean="0">
                  <a:solidFill>
                    <a:schemeClr val="bg1"/>
                  </a:solidFill>
                </a:rPr>
                <a:t>through </a:t>
              </a:r>
              <a:r>
                <a:rPr lang="en-US" sz="1100" dirty="0">
                  <a:solidFill>
                    <a:schemeClr val="bg1"/>
                  </a:solidFill>
                </a:rPr>
                <a:t>engagements and coordination with </a:t>
              </a:r>
              <a:r>
                <a:rPr lang="en-US" sz="1100" dirty="0" smtClean="0">
                  <a:solidFill>
                    <a:schemeClr val="bg1"/>
                  </a:solidFill>
                </a:rPr>
                <a:t>MISO/COMMSTRAT </a:t>
              </a:r>
              <a:r>
                <a:rPr lang="en-US" sz="1100" dirty="0">
                  <a:solidFill>
                    <a:schemeClr val="bg1"/>
                  </a:solidFill>
                </a:rPr>
                <a:t>and </a:t>
              </a:r>
              <a:r>
                <a:rPr lang="en-US" sz="1100" dirty="0" smtClean="0">
                  <a:solidFill>
                    <a:schemeClr val="bg1"/>
                  </a:solidFill>
                </a:rPr>
                <a:t>messagin</a:t>
              </a:r>
              <a:r>
                <a:rPr lang="en-US" sz="1100" dirty="0">
                  <a:solidFill>
                    <a:schemeClr val="bg1"/>
                  </a:solidFill>
                </a:rPr>
                <a:t>g</a:t>
              </a:r>
            </a:p>
            <a:p>
              <a:pPr marL="114300" indent="0">
                <a:buNone/>
              </a:pPr>
              <a:r>
                <a:rPr lang="en-US" sz="1100" dirty="0">
                  <a:solidFill>
                    <a:schemeClr val="bg1"/>
                  </a:solidFill>
                </a:rPr>
                <a:t>-Civil Information </a:t>
              </a:r>
              <a:r>
                <a:rPr lang="en-US" sz="1100" dirty="0" smtClean="0">
                  <a:solidFill>
                    <a:schemeClr val="bg1"/>
                  </a:solidFill>
                </a:rPr>
                <a:t>Management</a:t>
              </a:r>
              <a:endParaRPr lang="en-US" sz="1100" dirty="0">
                <a:solidFill>
                  <a:schemeClr val="bg1"/>
                </a:solidFill>
              </a:endParaRPr>
            </a:p>
          </p:txBody>
        </p:sp>
        <p:sp>
          <p:nvSpPr>
            <p:cNvPr id="27" name="Rectangle 26"/>
            <p:cNvSpPr/>
            <p:nvPr/>
          </p:nvSpPr>
          <p:spPr>
            <a:xfrm>
              <a:off x="3124200" y="1905000"/>
              <a:ext cx="3476625" cy="769441"/>
            </a:xfrm>
            <a:prstGeom prst="rect">
              <a:avLst/>
            </a:prstGeom>
          </p:spPr>
          <p:txBody>
            <a:bodyPr wrap="square">
              <a:spAutoFit/>
            </a:bodyPr>
            <a:lstStyle/>
            <a:p>
              <a:pPr marL="114300" indent="0">
                <a:buNone/>
              </a:pPr>
              <a:r>
                <a:rPr lang="en-US" sz="1100" dirty="0" smtClean="0">
                  <a:solidFill>
                    <a:schemeClr val="bg1"/>
                  </a:solidFill>
                </a:rPr>
                <a:t>-</a:t>
              </a:r>
              <a:r>
                <a:rPr lang="en-US" sz="1100" dirty="0">
                  <a:solidFill>
                    <a:schemeClr val="bg1"/>
                  </a:solidFill>
                </a:rPr>
                <a:t>Assist IOs, NGOs, </a:t>
              </a:r>
              <a:r>
                <a:rPr lang="en-US" sz="1100" dirty="0" smtClean="0">
                  <a:solidFill>
                    <a:schemeClr val="bg1"/>
                  </a:solidFill>
                </a:rPr>
                <a:t>USG </a:t>
              </a:r>
              <a:r>
                <a:rPr lang="en-US" sz="1100" dirty="0">
                  <a:solidFill>
                    <a:schemeClr val="bg1"/>
                  </a:solidFill>
                </a:rPr>
                <a:t>agencies, Host </a:t>
              </a:r>
              <a:r>
                <a:rPr lang="en-US" sz="1100" dirty="0" smtClean="0">
                  <a:solidFill>
                    <a:schemeClr val="bg1"/>
                  </a:solidFill>
                </a:rPr>
                <a:t>Nation</a:t>
              </a:r>
              <a:endParaRPr lang="en-US" sz="1100" dirty="0">
                <a:solidFill>
                  <a:schemeClr val="bg1"/>
                </a:solidFill>
              </a:endParaRPr>
            </a:p>
            <a:p>
              <a:pPr marL="114300" indent="0">
                <a:buNone/>
              </a:pPr>
              <a:r>
                <a:rPr lang="en-US" sz="1100" dirty="0">
                  <a:solidFill>
                    <a:schemeClr val="bg1"/>
                  </a:solidFill>
                </a:rPr>
                <a:t>-Provide information on individuals in within a network, systems, or sources of instability the MAGTF is targeting. </a:t>
              </a:r>
            </a:p>
          </p:txBody>
        </p:sp>
        <p:sp>
          <p:nvSpPr>
            <p:cNvPr id="28" name="Rectangle 27"/>
            <p:cNvSpPr/>
            <p:nvPr/>
          </p:nvSpPr>
          <p:spPr>
            <a:xfrm>
              <a:off x="6100762" y="1901904"/>
              <a:ext cx="2805113" cy="1107996"/>
            </a:xfrm>
            <a:prstGeom prst="rect">
              <a:avLst/>
            </a:prstGeom>
          </p:spPr>
          <p:txBody>
            <a:bodyPr wrap="square">
              <a:spAutoFit/>
            </a:bodyPr>
            <a:lstStyle/>
            <a:p>
              <a:pPr marL="114300" indent="0">
                <a:buNone/>
              </a:pPr>
              <a:r>
                <a:rPr lang="en-US" sz="1100" dirty="0" smtClean="0">
                  <a:solidFill>
                    <a:schemeClr val="bg1"/>
                  </a:solidFill>
                </a:rPr>
                <a:t>-</a:t>
              </a:r>
              <a:r>
                <a:rPr lang="en-US" sz="1100" dirty="0">
                  <a:solidFill>
                    <a:schemeClr val="bg1"/>
                  </a:solidFill>
                </a:rPr>
                <a:t>Coordinate with Strategic Communications and local authorities to influence to inform domestic and international audiences.</a:t>
              </a:r>
            </a:p>
            <a:p>
              <a:pPr marL="114300" indent="0">
                <a:buNone/>
              </a:pPr>
              <a:r>
                <a:rPr lang="en-US" sz="1100" dirty="0">
                  <a:solidFill>
                    <a:schemeClr val="bg1"/>
                  </a:solidFill>
                </a:rPr>
                <a:t>-Establish </a:t>
              </a:r>
              <a:r>
                <a:rPr lang="en-US" sz="1100" dirty="0" smtClean="0">
                  <a:solidFill>
                    <a:schemeClr val="bg1"/>
                  </a:solidFill>
                </a:rPr>
                <a:t>MOEs and MOPs that </a:t>
              </a:r>
              <a:r>
                <a:rPr lang="en-US" sz="1100" dirty="0">
                  <a:solidFill>
                    <a:schemeClr val="bg1"/>
                  </a:solidFill>
                </a:rPr>
                <a:t>aid in determining </a:t>
              </a:r>
              <a:r>
                <a:rPr lang="en-US" sz="1100" dirty="0" smtClean="0">
                  <a:solidFill>
                    <a:schemeClr val="bg1"/>
                  </a:solidFill>
                </a:rPr>
                <a:t>progress.</a:t>
              </a:r>
              <a:endParaRPr lang="en-US" sz="1100" dirty="0">
                <a:solidFill>
                  <a:schemeClr val="bg1"/>
                </a:solidFill>
              </a:endParaRPr>
            </a:p>
          </p:txBody>
        </p:sp>
      </p:grpSp>
      <p:grpSp>
        <p:nvGrpSpPr>
          <p:cNvPr id="36" name="Group 35"/>
          <p:cNvGrpSpPr/>
          <p:nvPr/>
        </p:nvGrpSpPr>
        <p:grpSpPr>
          <a:xfrm>
            <a:off x="1676400" y="3086101"/>
            <a:ext cx="7048500" cy="723899"/>
            <a:chOff x="1752600" y="3200401"/>
            <a:chExt cx="7334250" cy="1447799"/>
          </a:xfrm>
          <a:solidFill>
            <a:schemeClr val="accent3">
              <a:lumMod val="60000"/>
              <a:lumOff val="40000"/>
            </a:schemeClr>
          </a:solidFill>
        </p:grpSpPr>
        <p:grpSp>
          <p:nvGrpSpPr>
            <p:cNvPr id="30" name="Group 29"/>
            <p:cNvGrpSpPr/>
            <p:nvPr/>
          </p:nvGrpSpPr>
          <p:grpSpPr>
            <a:xfrm>
              <a:off x="1752600" y="3200401"/>
              <a:ext cx="7334250" cy="1447799"/>
              <a:chOff x="1749425" y="1752601"/>
              <a:chExt cx="7334250" cy="1447799"/>
            </a:xfrm>
            <a:grpFill/>
          </p:grpSpPr>
          <p:sp>
            <p:nvSpPr>
              <p:cNvPr id="31" name="Right Arrow 30"/>
              <p:cNvSpPr/>
              <p:nvPr/>
            </p:nvSpPr>
            <p:spPr>
              <a:xfrm>
                <a:off x="1749425" y="1752601"/>
                <a:ext cx="7334250" cy="1447799"/>
              </a:xfrm>
              <a:prstGeom prst="rightArrow">
                <a:avLst>
                  <a:gd name="adj1" fmla="val 77808"/>
                  <a:gd name="adj2" fmla="val 5047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2" name="Rectangle 31"/>
              <p:cNvSpPr/>
              <p:nvPr/>
            </p:nvSpPr>
            <p:spPr>
              <a:xfrm>
                <a:off x="1825625" y="1902069"/>
                <a:ext cx="3124200" cy="861775"/>
              </a:xfrm>
              <a:prstGeom prst="rect">
                <a:avLst/>
              </a:prstGeom>
              <a:noFill/>
            </p:spPr>
            <p:txBody>
              <a:bodyPr wrap="square">
                <a:spAutoFit/>
              </a:bodyPr>
              <a:lstStyle/>
              <a:p>
                <a:pPr marL="114300" indent="0">
                  <a:buNone/>
                </a:pPr>
                <a:r>
                  <a:rPr lang="en-US" sz="1100" dirty="0">
                    <a:solidFill>
                      <a:schemeClr val="bg1"/>
                    </a:solidFill>
                  </a:rPr>
                  <a:t>-Minimize civilian interference</a:t>
                </a:r>
              </a:p>
              <a:p>
                <a:pPr marL="114300" indent="0">
                  <a:buNone/>
                </a:pPr>
                <a:r>
                  <a:rPr lang="en-US" sz="1100" dirty="0">
                    <a:solidFill>
                      <a:schemeClr val="bg1"/>
                    </a:solidFill>
                  </a:rPr>
                  <a:t>-Provide input into </a:t>
                </a:r>
                <a:r>
                  <a:rPr lang="en-US" sz="1100" dirty="0" smtClean="0">
                    <a:solidFill>
                      <a:schemeClr val="bg1"/>
                    </a:solidFill>
                  </a:rPr>
                  <a:t>IOWG and B2C2WGs </a:t>
                </a:r>
                <a:endParaRPr lang="en-US" sz="1100" dirty="0">
                  <a:solidFill>
                    <a:schemeClr val="bg1"/>
                  </a:solidFill>
                </a:endParaRPr>
              </a:p>
            </p:txBody>
          </p:sp>
        </p:grpSp>
        <p:sp>
          <p:nvSpPr>
            <p:cNvPr id="35" name="Rectangle 34"/>
            <p:cNvSpPr/>
            <p:nvPr/>
          </p:nvSpPr>
          <p:spPr>
            <a:xfrm>
              <a:off x="4876800" y="3304791"/>
              <a:ext cx="3276600" cy="600164"/>
            </a:xfrm>
            <a:prstGeom prst="rect">
              <a:avLst/>
            </a:prstGeom>
            <a:noFill/>
          </p:spPr>
          <p:txBody>
            <a:bodyPr wrap="square">
              <a:spAutoFit/>
            </a:bodyPr>
            <a:lstStyle/>
            <a:p>
              <a:pPr marL="114300" indent="0">
                <a:buNone/>
              </a:pPr>
              <a:r>
                <a:rPr lang="en-US" sz="1100" dirty="0" smtClean="0">
                  <a:solidFill>
                    <a:schemeClr val="bg1"/>
                  </a:solidFill>
                </a:rPr>
                <a:t>-</a:t>
              </a:r>
              <a:r>
                <a:rPr lang="en-US" sz="1100" dirty="0">
                  <a:solidFill>
                    <a:schemeClr val="bg1"/>
                  </a:solidFill>
                </a:rPr>
                <a:t>Influence target audiences through engagements and coordination with MISO and messaging strategies.</a:t>
              </a:r>
            </a:p>
          </p:txBody>
        </p:sp>
      </p:grpSp>
      <p:grpSp>
        <p:nvGrpSpPr>
          <p:cNvPr id="37" name="Group 36"/>
          <p:cNvGrpSpPr/>
          <p:nvPr/>
        </p:nvGrpSpPr>
        <p:grpSpPr>
          <a:xfrm>
            <a:off x="2743200" y="3867150"/>
            <a:ext cx="6115050" cy="990599"/>
            <a:chOff x="1752600" y="3200401"/>
            <a:chExt cx="7334250" cy="1447799"/>
          </a:xfrm>
          <a:solidFill>
            <a:schemeClr val="accent6">
              <a:lumMod val="60000"/>
              <a:lumOff val="40000"/>
            </a:schemeClr>
          </a:solidFill>
        </p:grpSpPr>
        <p:grpSp>
          <p:nvGrpSpPr>
            <p:cNvPr id="38" name="Group 37"/>
            <p:cNvGrpSpPr/>
            <p:nvPr/>
          </p:nvGrpSpPr>
          <p:grpSpPr>
            <a:xfrm>
              <a:off x="1752600" y="3200401"/>
              <a:ext cx="7334250" cy="1447799"/>
              <a:chOff x="1749425" y="1752601"/>
              <a:chExt cx="7334250" cy="1447799"/>
            </a:xfrm>
            <a:grpFill/>
          </p:grpSpPr>
          <p:sp>
            <p:nvSpPr>
              <p:cNvPr id="40" name="Right Arrow 39"/>
              <p:cNvSpPr/>
              <p:nvPr/>
            </p:nvSpPr>
            <p:spPr>
              <a:xfrm>
                <a:off x="1749425" y="1752601"/>
                <a:ext cx="7334250" cy="1447799"/>
              </a:xfrm>
              <a:prstGeom prst="rightArrow">
                <a:avLst>
                  <a:gd name="adj1" fmla="val 77808"/>
                  <a:gd name="adj2" fmla="val 5047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1" name="Rectangle 40"/>
              <p:cNvSpPr/>
              <p:nvPr/>
            </p:nvSpPr>
            <p:spPr>
              <a:xfrm>
                <a:off x="1825625" y="1863969"/>
                <a:ext cx="3124199" cy="1124568"/>
              </a:xfrm>
              <a:prstGeom prst="rect">
                <a:avLst/>
              </a:prstGeom>
              <a:noFill/>
            </p:spPr>
            <p:txBody>
              <a:bodyPr wrap="square">
                <a:spAutoFit/>
              </a:bodyPr>
              <a:lstStyle/>
              <a:p>
                <a:pPr marL="114300" indent="0">
                  <a:buNone/>
                </a:pPr>
                <a:r>
                  <a:rPr lang="en-US" sz="1100" dirty="0">
                    <a:solidFill>
                      <a:schemeClr val="bg1"/>
                    </a:solidFill>
                  </a:rPr>
                  <a:t>-Establish </a:t>
                </a:r>
                <a:r>
                  <a:rPr lang="en-US" sz="1100" dirty="0" smtClean="0">
                    <a:solidFill>
                      <a:schemeClr val="bg1"/>
                    </a:solidFill>
                  </a:rPr>
                  <a:t>CMOC</a:t>
                </a:r>
                <a:endParaRPr lang="en-US" sz="1100" dirty="0">
                  <a:solidFill>
                    <a:schemeClr val="bg1"/>
                  </a:solidFill>
                </a:endParaRPr>
              </a:p>
              <a:p>
                <a:pPr marL="114300" indent="0">
                  <a:buNone/>
                </a:pPr>
                <a:r>
                  <a:rPr lang="en-US" sz="1100" dirty="0">
                    <a:solidFill>
                      <a:schemeClr val="bg1"/>
                    </a:solidFill>
                  </a:rPr>
                  <a:t>-Establish coordination measures for </a:t>
                </a:r>
                <a:r>
                  <a:rPr lang="en-US" sz="1100" dirty="0" smtClean="0">
                    <a:solidFill>
                      <a:schemeClr val="bg1"/>
                    </a:solidFill>
                  </a:rPr>
                  <a:t>stability via local </a:t>
                </a:r>
                <a:r>
                  <a:rPr lang="en-US" sz="1100" dirty="0">
                    <a:solidFill>
                      <a:schemeClr val="bg1"/>
                    </a:solidFill>
                  </a:rPr>
                  <a:t>leaders to eliminate casualties and damage to property</a:t>
                </a:r>
                <a:r>
                  <a:rPr lang="en-US" sz="1100" dirty="0" smtClean="0">
                    <a:solidFill>
                      <a:schemeClr val="bg1"/>
                    </a:solidFill>
                  </a:rPr>
                  <a:t>.</a:t>
                </a:r>
                <a:endParaRPr lang="en-US" sz="1100" dirty="0">
                  <a:solidFill>
                    <a:schemeClr val="bg1"/>
                  </a:solidFill>
                </a:endParaRPr>
              </a:p>
            </p:txBody>
          </p:sp>
        </p:grpSp>
        <p:sp>
          <p:nvSpPr>
            <p:cNvPr id="39" name="Rectangle 38"/>
            <p:cNvSpPr/>
            <p:nvPr/>
          </p:nvSpPr>
          <p:spPr>
            <a:xfrm>
              <a:off x="5479528" y="3320678"/>
              <a:ext cx="3276600" cy="1124568"/>
            </a:xfrm>
            <a:prstGeom prst="rect">
              <a:avLst/>
            </a:prstGeom>
            <a:noFill/>
          </p:spPr>
          <p:txBody>
            <a:bodyPr wrap="square">
              <a:spAutoFit/>
            </a:bodyPr>
            <a:lstStyle/>
            <a:p>
              <a:pPr marL="114300" indent="0">
                <a:buNone/>
              </a:pPr>
              <a:r>
                <a:rPr lang="en-US" sz="1100" dirty="0">
                  <a:solidFill>
                    <a:schemeClr val="bg1"/>
                  </a:solidFill>
                </a:rPr>
                <a:t>-Increase engagements and relationships with identified key leaders</a:t>
              </a:r>
            </a:p>
            <a:p>
              <a:pPr marL="114300" indent="0">
                <a:buNone/>
              </a:pPr>
              <a:r>
                <a:rPr lang="en-US" sz="1100" dirty="0">
                  <a:solidFill>
                    <a:schemeClr val="bg1"/>
                  </a:solidFill>
                </a:rPr>
                <a:t>-Identify deliberate assessments and recommend projects</a:t>
              </a:r>
            </a:p>
          </p:txBody>
        </p:sp>
      </p:grpSp>
      <p:grpSp>
        <p:nvGrpSpPr>
          <p:cNvPr id="42" name="Group 41"/>
          <p:cNvGrpSpPr/>
          <p:nvPr/>
        </p:nvGrpSpPr>
        <p:grpSpPr>
          <a:xfrm>
            <a:off x="4191000" y="4876801"/>
            <a:ext cx="4667250" cy="990599"/>
            <a:chOff x="1569814" y="3200401"/>
            <a:chExt cx="7517036" cy="1447799"/>
          </a:xfrm>
          <a:solidFill>
            <a:schemeClr val="accent3">
              <a:lumMod val="60000"/>
              <a:lumOff val="40000"/>
            </a:schemeClr>
          </a:solidFill>
        </p:grpSpPr>
        <p:grpSp>
          <p:nvGrpSpPr>
            <p:cNvPr id="43" name="Group 42"/>
            <p:cNvGrpSpPr/>
            <p:nvPr/>
          </p:nvGrpSpPr>
          <p:grpSpPr>
            <a:xfrm>
              <a:off x="1569814" y="3200401"/>
              <a:ext cx="7517036" cy="1447799"/>
              <a:chOff x="1566639" y="1752601"/>
              <a:chExt cx="7517036" cy="1447799"/>
            </a:xfrm>
            <a:grpFill/>
          </p:grpSpPr>
          <p:sp>
            <p:nvSpPr>
              <p:cNvPr id="45" name="Right Arrow 44"/>
              <p:cNvSpPr/>
              <p:nvPr/>
            </p:nvSpPr>
            <p:spPr>
              <a:xfrm>
                <a:off x="1749425" y="1752601"/>
                <a:ext cx="7334250" cy="1447799"/>
              </a:xfrm>
              <a:prstGeom prst="rightArrow">
                <a:avLst>
                  <a:gd name="adj1" fmla="val 77808"/>
                  <a:gd name="adj2" fmla="val 5047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6" name="Rectangle 45"/>
              <p:cNvSpPr/>
              <p:nvPr/>
            </p:nvSpPr>
            <p:spPr>
              <a:xfrm>
                <a:off x="1566639" y="1863969"/>
                <a:ext cx="3015955" cy="1124568"/>
              </a:xfrm>
              <a:prstGeom prst="rect">
                <a:avLst/>
              </a:prstGeom>
              <a:noFill/>
            </p:spPr>
            <p:txBody>
              <a:bodyPr wrap="square">
                <a:spAutoFit/>
              </a:bodyPr>
              <a:lstStyle/>
              <a:p>
                <a:pPr marL="114300"/>
                <a:r>
                  <a:rPr lang="en-US" sz="1100" dirty="0">
                    <a:solidFill>
                      <a:schemeClr val="bg1"/>
                    </a:solidFill>
                  </a:rPr>
                  <a:t>-Dissemination Platform: host nation projects, messaging, civic action programs.</a:t>
                </a:r>
              </a:p>
            </p:txBody>
          </p:sp>
        </p:grpSp>
        <p:sp>
          <p:nvSpPr>
            <p:cNvPr id="44" name="Rectangle 43"/>
            <p:cNvSpPr/>
            <p:nvPr/>
          </p:nvSpPr>
          <p:spPr>
            <a:xfrm>
              <a:off x="5479528" y="3320678"/>
              <a:ext cx="3276599" cy="382353"/>
            </a:xfrm>
            <a:prstGeom prst="rect">
              <a:avLst/>
            </a:prstGeom>
            <a:noFill/>
          </p:spPr>
          <p:txBody>
            <a:bodyPr wrap="square">
              <a:spAutoFit/>
            </a:bodyPr>
            <a:lstStyle/>
            <a:p>
              <a:pPr marL="114300" indent="0">
                <a:buNone/>
              </a:pPr>
              <a:endParaRPr lang="en-US" sz="1100" dirty="0">
                <a:solidFill>
                  <a:schemeClr val="bg1"/>
                </a:solidFill>
              </a:endParaRPr>
            </a:p>
          </p:txBody>
        </p:sp>
      </p:grpSp>
      <p:sp>
        <p:nvSpPr>
          <p:cNvPr id="47" name="Rectangle 46"/>
          <p:cNvSpPr/>
          <p:nvPr/>
        </p:nvSpPr>
        <p:spPr>
          <a:xfrm>
            <a:off x="5943600" y="4953000"/>
            <a:ext cx="2514600" cy="600164"/>
          </a:xfrm>
          <a:prstGeom prst="rect">
            <a:avLst/>
          </a:prstGeom>
          <a:noFill/>
        </p:spPr>
        <p:txBody>
          <a:bodyPr wrap="square">
            <a:spAutoFit/>
          </a:bodyPr>
          <a:lstStyle/>
          <a:p>
            <a:pPr marL="114300" indent="0">
              <a:buNone/>
            </a:pPr>
            <a:r>
              <a:rPr lang="en-US" sz="1100" dirty="0" smtClean="0">
                <a:solidFill>
                  <a:schemeClr val="bg1"/>
                </a:solidFill>
              </a:rPr>
              <a:t>-</a:t>
            </a:r>
            <a:r>
              <a:rPr lang="en-US" sz="1100" dirty="0">
                <a:solidFill>
                  <a:schemeClr val="bg1"/>
                </a:solidFill>
              </a:rPr>
              <a:t>Rendering the enemy irrelevant. Denying adversaries the ability to influence the population</a:t>
            </a:r>
            <a:r>
              <a:rPr lang="en-US" sz="1100" dirty="0" smtClean="0">
                <a:solidFill>
                  <a:schemeClr val="bg1"/>
                </a:solidFill>
              </a:rPr>
              <a:t>.</a:t>
            </a:r>
            <a:endParaRPr lang="en-US" sz="1100" dirty="0">
              <a:solidFill>
                <a:schemeClr val="bg1"/>
              </a:solidFill>
            </a:endParaRPr>
          </a:p>
        </p:txBody>
      </p:sp>
      <p:grpSp>
        <p:nvGrpSpPr>
          <p:cNvPr id="55" name="Group 54"/>
          <p:cNvGrpSpPr/>
          <p:nvPr/>
        </p:nvGrpSpPr>
        <p:grpSpPr>
          <a:xfrm>
            <a:off x="5624257" y="5886453"/>
            <a:ext cx="3186367" cy="895348"/>
            <a:chOff x="3834544" y="5886453"/>
            <a:chExt cx="4976080" cy="895348"/>
          </a:xfrm>
        </p:grpSpPr>
        <p:grpSp>
          <p:nvGrpSpPr>
            <p:cNvPr id="49" name="Group 48"/>
            <p:cNvGrpSpPr/>
            <p:nvPr/>
          </p:nvGrpSpPr>
          <p:grpSpPr>
            <a:xfrm>
              <a:off x="3834544" y="5886453"/>
              <a:ext cx="4976080" cy="895348"/>
              <a:chOff x="1072415" y="3200401"/>
              <a:chExt cx="8014435" cy="1447799"/>
            </a:xfrm>
            <a:solidFill>
              <a:schemeClr val="accent3">
                <a:lumMod val="60000"/>
                <a:lumOff val="40000"/>
              </a:schemeClr>
            </a:solidFill>
          </p:grpSpPr>
          <p:grpSp>
            <p:nvGrpSpPr>
              <p:cNvPr id="50" name="Group 49"/>
              <p:cNvGrpSpPr/>
              <p:nvPr/>
            </p:nvGrpSpPr>
            <p:grpSpPr>
              <a:xfrm>
                <a:off x="1072415" y="3200401"/>
                <a:ext cx="8014435" cy="1447799"/>
                <a:chOff x="1069240" y="1752601"/>
                <a:chExt cx="8014435" cy="1447799"/>
              </a:xfrm>
              <a:grpFill/>
            </p:grpSpPr>
            <p:sp>
              <p:nvSpPr>
                <p:cNvPr id="52" name="Right Arrow 51"/>
                <p:cNvSpPr/>
                <p:nvPr/>
              </p:nvSpPr>
              <p:spPr>
                <a:xfrm>
                  <a:off x="1381116" y="1752601"/>
                  <a:ext cx="7702559" cy="1447799"/>
                </a:xfrm>
                <a:prstGeom prst="rightArrow">
                  <a:avLst>
                    <a:gd name="adj1" fmla="val 77808"/>
                    <a:gd name="adj2" fmla="val 5047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3" name="Rectangle 52"/>
                <p:cNvSpPr/>
                <p:nvPr/>
              </p:nvSpPr>
              <p:spPr>
                <a:xfrm>
                  <a:off x="1069240" y="1875813"/>
                  <a:ext cx="3365421" cy="1194437"/>
                </a:xfrm>
                <a:prstGeom prst="rect">
                  <a:avLst/>
                </a:prstGeom>
                <a:noFill/>
              </p:spPr>
              <p:txBody>
                <a:bodyPr wrap="square">
                  <a:spAutoFit/>
                </a:bodyPr>
                <a:lstStyle/>
                <a:p>
                  <a:pPr marL="114300" indent="0">
                    <a:buNone/>
                  </a:pPr>
                  <a:r>
                    <a:rPr lang="en-US" sz="1050" dirty="0">
                      <a:solidFill>
                        <a:schemeClr val="bg1"/>
                      </a:solidFill>
                    </a:rPr>
                    <a:t>-Assess measures of effectiveness and performance</a:t>
                  </a:r>
                  <a:r>
                    <a:rPr lang="en-US" sz="1050" dirty="0" smtClean="0">
                      <a:solidFill>
                        <a:schemeClr val="bg1"/>
                      </a:solidFill>
                    </a:rPr>
                    <a:t>.</a:t>
                  </a:r>
                  <a:endParaRPr lang="en-US" sz="1050" dirty="0">
                    <a:solidFill>
                      <a:schemeClr val="bg1"/>
                    </a:solidFill>
                  </a:endParaRPr>
                </a:p>
              </p:txBody>
            </p:sp>
          </p:grpSp>
          <p:sp>
            <p:nvSpPr>
              <p:cNvPr id="51" name="Rectangle 50"/>
              <p:cNvSpPr/>
              <p:nvPr/>
            </p:nvSpPr>
            <p:spPr>
              <a:xfrm>
                <a:off x="5479528" y="3320678"/>
                <a:ext cx="3276599" cy="382353"/>
              </a:xfrm>
              <a:prstGeom prst="rect">
                <a:avLst/>
              </a:prstGeom>
              <a:noFill/>
            </p:spPr>
            <p:txBody>
              <a:bodyPr wrap="square">
                <a:spAutoFit/>
              </a:bodyPr>
              <a:lstStyle/>
              <a:p>
                <a:pPr marL="114300" indent="0">
                  <a:buNone/>
                </a:pPr>
                <a:endParaRPr lang="en-US" sz="1100" dirty="0">
                  <a:solidFill>
                    <a:schemeClr val="bg1"/>
                  </a:solidFill>
                </a:endParaRPr>
              </a:p>
            </p:txBody>
          </p:sp>
        </p:grpSp>
        <p:sp>
          <p:nvSpPr>
            <p:cNvPr id="54" name="Rectangle 53"/>
            <p:cNvSpPr/>
            <p:nvPr/>
          </p:nvSpPr>
          <p:spPr>
            <a:xfrm>
              <a:off x="5924099" y="5962650"/>
              <a:ext cx="2595598" cy="738664"/>
            </a:xfrm>
            <a:prstGeom prst="rect">
              <a:avLst/>
            </a:prstGeom>
            <a:noFill/>
          </p:spPr>
          <p:txBody>
            <a:bodyPr wrap="square">
              <a:spAutoFit/>
            </a:bodyPr>
            <a:lstStyle/>
            <a:p>
              <a:pPr marL="114300" indent="0">
                <a:buNone/>
              </a:pPr>
              <a:r>
                <a:rPr lang="en-US" sz="1050" dirty="0" smtClean="0">
                  <a:solidFill>
                    <a:schemeClr val="bg1"/>
                  </a:solidFill>
                </a:rPr>
                <a:t>-</a:t>
              </a:r>
              <a:r>
                <a:rPr lang="en-US" sz="1050" dirty="0">
                  <a:solidFill>
                    <a:schemeClr val="bg1"/>
                  </a:solidFill>
                </a:rPr>
                <a:t>Provide negotiation and mediation capabilities to host nation organizations.</a:t>
              </a:r>
            </a:p>
          </p:txBody>
        </p:sp>
      </p:grpSp>
    </p:spTree>
    <p:extLst>
      <p:ext uri="{BB962C8B-B14F-4D97-AF65-F5344CB8AC3E}">
        <p14:creationId xmlns:p14="http://schemas.microsoft.com/office/powerpoint/2010/main" val="1760779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8374" b="11871"/>
          <a:stretch/>
        </p:blipFill>
        <p:spPr>
          <a:xfrm>
            <a:off x="1584325" y="1219200"/>
            <a:ext cx="5943600" cy="5365442"/>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371600" y="228600"/>
            <a:ext cx="6400800" cy="1070811"/>
          </a:xfrm>
        </p:spPr>
        <p:txBody>
          <a:bodyPr/>
          <a:lstStyle/>
          <a:p>
            <a:r>
              <a:rPr lang="en-US" dirty="0" smtClean="0"/>
              <a:t>Support to GCE</a:t>
            </a:r>
            <a:endParaRPr lang="en-US" dirty="0"/>
          </a:p>
        </p:txBody>
      </p:sp>
      <p:sp>
        <p:nvSpPr>
          <p:cNvPr id="4" name="Slide Number Placeholder 3"/>
          <p:cNvSpPr>
            <a:spLocks noGrp="1"/>
          </p:cNvSpPr>
          <p:nvPr>
            <p:ph type="sldNum" sz="quarter" idx="4"/>
          </p:nvPr>
        </p:nvSpPr>
        <p:spPr>
          <a:xfrm>
            <a:off x="8899525" y="6553200"/>
            <a:ext cx="320675" cy="228600"/>
          </a:xfrm>
        </p:spPr>
        <p:txBody>
          <a:bodyPr/>
          <a:lstStyle/>
          <a:p>
            <a:pPr>
              <a:defRPr/>
            </a:pPr>
            <a:fld id="{2A215C8E-3852-4995-A81D-35309920CD00}" type="slidenum">
              <a:rPr lang="en-US" smtClean="0"/>
              <a:pPr>
                <a:defRPr/>
              </a:pPr>
              <a:t>14</a:t>
            </a:fld>
            <a:endParaRPr lang="en-US" dirty="0"/>
          </a:p>
        </p:txBody>
      </p:sp>
      <p:pic>
        <p:nvPicPr>
          <p:cNvPr id="121" name="Picture 12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03725" y="2514600"/>
            <a:ext cx="1780849" cy="1119808"/>
          </a:xfrm>
          <a:prstGeom prst="rect">
            <a:avLst/>
          </a:prstGeom>
        </p:spPr>
      </p:pic>
      <p:grpSp>
        <p:nvGrpSpPr>
          <p:cNvPr id="123" name="Group 122"/>
          <p:cNvGrpSpPr/>
          <p:nvPr/>
        </p:nvGrpSpPr>
        <p:grpSpPr>
          <a:xfrm>
            <a:off x="5775325" y="4953000"/>
            <a:ext cx="654676" cy="547659"/>
            <a:chOff x="6477000" y="5247806"/>
            <a:chExt cx="547688" cy="467194"/>
          </a:xfrm>
        </p:grpSpPr>
        <p:grpSp>
          <p:nvGrpSpPr>
            <p:cNvPr id="189" name="Group 568"/>
            <p:cNvGrpSpPr>
              <a:grpSpLocks noChangeAspect="1"/>
            </p:cNvGrpSpPr>
            <p:nvPr/>
          </p:nvGrpSpPr>
          <p:grpSpPr bwMode="auto">
            <a:xfrm>
              <a:off x="6477000" y="5394325"/>
              <a:ext cx="547688" cy="320675"/>
              <a:chOff x="379" y="200"/>
              <a:chExt cx="685" cy="401"/>
            </a:xfrm>
          </p:grpSpPr>
          <p:sp>
            <p:nvSpPr>
              <p:cNvPr id="191" name="Rectangle 569"/>
              <p:cNvSpPr>
                <a:spLocks noChangeAspect="1" noChangeArrowheads="1"/>
              </p:cNvSpPr>
              <p:nvPr/>
            </p:nvSpPr>
            <p:spPr bwMode="auto">
              <a:xfrm>
                <a:off x="379" y="200"/>
                <a:ext cx="685" cy="401"/>
              </a:xfrm>
              <a:prstGeom prst="rect">
                <a:avLst/>
              </a:prstGeom>
              <a:solidFill>
                <a:srgbClr val="0070C0"/>
              </a:solidFill>
              <a:ln w="12700">
                <a:solidFill>
                  <a:srgbClr val="000000"/>
                </a:solidFill>
                <a:miter lim="800000"/>
                <a:headEnd/>
                <a:tailEnd/>
              </a:ln>
              <a:effectLst/>
            </p:spPr>
            <p:txBody>
              <a:bodyPr wrap="none" lIns="0" tIns="0" rIns="0" bIns="0" anchor="ctr">
                <a:spAutoFit/>
              </a:bodyPr>
              <a:lstStyle/>
              <a:p>
                <a:endParaRPr lang="en-US"/>
              </a:p>
            </p:txBody>
          </p:sp>
          <p:sp>
            <p:nvSpPr>
              <p:cNvPr id="192" name="Line 570"/>
              <p:cNvSpPr>
                <a:spLocks noChangeAspect="1" noChangeShapeType="1"/>
              </p:cNvSpPr>
              <p:nvPr/>
            </p:nvSpPr>
            <p:spPr bwMode="auto">
              <a:xfrm>
                <a:off x="380" y="200"/>
                <a:ext cx="681" cy="397"/>
              </a:xfrm>
              <a:prstGeom prst="line">
                <a:avLst/>
              </a:prstGeom>
              <a:noFill/>
              <a:ln w="12700">
                <a:solidFill>
                  <a:srgbClr val="000000"/>
                </a:solidFill>
                <a:round/>
                <a:headEnd type="none" w="sm" len="sm"/>
                <a:tailEnd type="none" w="sm" len="sm"/>
              </a:ln>
              <a:effectLst/>
            </p:spPr>
            <p:txBody>
              <a:bodyPr wrap="none" lIns="0" tIns="0" rIns="0" bIns="0" anchor="ctr">
                <a:spAutoFit/>
              </a:bodyPr>
              <a:lstStyle/>
              <a:p>
                <a:endParaRPr lang="en-US"/>
              </a:p>
            </p:txBody>
          </p:sp>
          <p:sp>
            <p:nvSpPr>
              <p:cNvPr id="193" name="Line 571"/>
              <p:cNvSpPr>
                <a:spLocks noChangeAspect="1" noChangeShapeType="1"/>
              </p:cNvSpPr>
              <p:nvPr/>
            </p:nvSpPr>
            <p:spPr bwMode="auto">
              <a:xfrm flipV="1">
                <a:off x="379" y="200"/>
                <a:ext cx="681" cy="397"/>
              </a:xfrm>
              <a:prstGeom prst="line">
                <a:avLst/>
              </a:prstGeom>
              <a:noFill/>
              <a:ln w="12700">
                <a:solidFill>
                  <a:srgbClr val="000000"/>
                </a:solidFill>
                <a:round/>
                <a:headEnd type="none" w="sm" len="sm"/>
                <a:tailEnd type="none" w="sm" len="sm"/>
              </a:ln>
              <a:effectLst/>
            </p:spPr>
            <p:txBody>
              <a:bodyPr wrap="none" lIns="0" tIns="0" rIns="0" bIns="0" anchor="ctr">
                <a:spAutoFit/>
              </a:bodyPr>
              <a:lstStyle/>
              <a:p>
                <a:endParaRPr lang="en-US"/>
              </a:p>
            </p:txBody>
          </p:sp>
        </p:grpSp>
        <p:sp>
          <p:nvSpPr>
            <p:cNvPr id="190" name="TextBox 189"/>
            <p:cNvSpPr txBox="1"/>
            <p:nvPr/>
          </p:nvSpPr>
          <p:spPr bwMode="auto">
            <a:xfrm>
              <a:off x="6588784" y="5247806"/>
              <a:ext cx="320921" cy="215444"/>
            </a:xfrm>
            <a:prstGeom prst="rect">
              <a:avLst/>
            </a:prstGeom>
            <a:noFill/>
            <a:ln w="9525">
              <a:noFill/>
              <a:miter lim="800000"/>
              <a:headEnd/>
              <a:tailEnd/>
            </a:ln>
          </p:spPr>
          <p:txBody>
            <a:bodyPr wrap="non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800" kern="0" dirty="0" smtClean="0">
                  <a:solidFill>
                    <a:sysClr val="windowText" lastClr="000000"/>
                  </a:solidFill>
                </a:rPr>
                <a:t>l </a:t>
              </a:r>
              <a:r>
                <a:rPr lang="en-US" sz="800" kern="0" noProof="0" dirty="0" smtClean="0">
                  <a:solidFill>
                    <a:sysClr val="windowText" lastClr="000000"/>
                  </a:solidFill>
                </a:rPr>
                <a:t>l </a:t>
              </a:r>
              <a:r>
                <a:rPr lang="en-US" sz="800" kern="0" noProof="0" dirty="0" err="1" smtClean="0">
                  <a:solidFill>
                    <a:sysClr val="windowText" lastClr="000000"/>
                  </a:solidFill>
                </a:rPr>
                <a:t>l</a:t>
              </a:r>
              <a:endParaRPr kumimoji="0" lang="en-US" sz="800" i="0" u="none" strike="noStrike" kern="0" cap="none" spc="0" normalizeH="0" baseline="0" noProof="0" dirty="0" smtClean="0">
                <a:ln>
                  <a:noFill/>
                </a:ln>
                <a:solidFill>
                  <a:sysClr val="windowText" lastClr="000000"/>
                </a:solidFill>
                <a:effectLst/>
                <a:uLnTx/>
                <a:uFillTx/>
              </a:endParaRPr>
            </a:p>
          </p:txBody>
        </p:sp>
      </p:grpSp>
      <p:grpSp>
        <p:nvGrpSpPr>
          <p:cNvPr id="126" name="Group 125"/>
          <p:cNvGrpSpPr/>
          <p:nvPr/>
        </p:nvGrpSpPr>
        <p:grpSpPr>
          <a:xfrm>
            <a:off x="4327525" y="2667000"/>
            <a:ext cx="747116" cy="455997"/>
            <a:chOff x="994637" y="5122663"/>
            <a:chExt cx="625021" cy="388999"/>
          </a:xfrm>
        </p:grpSpPr>
        <p:grpSp>
          <p:nvGrpSpPr>
            <p:cNvPr id="137" name="Group 730"/>
            <p:cNvGrpSpPr>
              <a:grpSpLocks/>
            </p:cNvGrpSpPr>
            <p:nvPr/>
          </p:nvGrpSpPr>
          <p:grpSpPr bwMode="auto">
            <a:xfrm>
              <a:off x="994637" y="5122663"/>
              <a:ext cx="547688" cy="322262"/>
              <a:chOff x="3916" y="3301"/>
              <a:chExt cx="345" cy="203"/>
            </a:xfrm>
            <a:solidFill>
              <a:srgbClr val="0070C0"/>
            </a:solidFill>
          </p:grpSpPr>
          <p:sp>
            <p:nvSpPr>
              <p:cNvPr id="139" name="Rectangle 731"/>
              <p:cNvSpPr>
                <a:spLocks noChangeAspect="1" noChangeArrowheads="1"/>
              </p:cNvSpPr>
              <p:nvPr/>
            </p:nvSpPr>
            <p:spPr bwMode="auto">
              <a:xfrm>
                <a:off x="3916" y="3301"/>
                <a:ext cx="345" cy="203"/>
              </a:xfrm>
              <a:prstGeom prst="rect">
                <a:avLst/>
              </a:prstGeom>
              <a:grpFill/>
              <a:ln w="12700">
                <a:solidFill>
                  <a:srgbClr val="000000"/>
                </a:solidFill>
                <a:miter lim="800000"/>
                <a:headEnd/>
                <a:tailEnd/>
              </a:ln>
              <a:effectLst/>
            </p:spPr>
            <p:txBody>
              <a:bodyPr wrap="none" lIns="0" tIns="0" rIns="0" anchor="ctr">
                <a:spAutoFit/>
              </a:bodyPr>
              <a:lstStyle/>
              <a:p>
                <a:endParaRPr lang="en-US"/>
              </a:p>
            </p:txBody>
          </p:sp>
          <p:sp>
            <p:nvSpPr>
              <p:cNvPr id="140" name="Text Box 732"/>
              <p:cNvSpPr txBox="1">
                <a:spLocks noChangeArrowheads="1"/>
              </p:cNvSpPr>
              <p:nvPr/>
            </p:nvSpPr>
            <p:spPr bwMode="auto">
              <a:xfrm>
                <a:off x="4020" y="3345"/>
                <a:ext cx="133" cy="115"/>
              </a:xfrm>
              <a:prstGeom prst="rect">
                <a:avLst/>
              </a:prstGeom>
              <a:grpFill/>
              <a:ln w="12700">
                <a:noFill/>
                <a:miter lim="800000"/>
                <a:headEnd/>
                <a:tailEnd/>
              </a:ln>
              <a:effectLst/>
            </p:spPr>
            <p:txBody>
              <a:bodyPr wrap="none" lIns="0" tIns="0" rIns="0" bIns="0" anchor="ctr" anchorCtr="1">
                <a:spAutoFit/>
              </a:bodyPr>
              <a:lstStyle/>
              <a:p>
                <a:pPr algn="ctr">
                  <a:spcBef>
                    <a:spcPct val="0"/>
                  </a:spcBef>
                  <a:buSzTx/>
                </a:pPr>
                <a:r>
                  <a:rPr lang="en-US" sz="1200"/>
                  <a:t>CA</a:t>
                </a:r>
              </a:p>
            </p:txBody>
          </p:sp>
        </p:grpSp>
        <p:sp>
          <p:nvSpPr>
            <p:cNvPr id="138" name="TextBox 137"/>
            <p:cNvSpPr txBox="1"/>
            <p:nvPr/>
          </p:nvSpPr>
          <p:spPr bwMode="auto">
            <a:xfrm>
              <a:off x="1330797" y="5326996"/>
              <a:ext cx="288861" cy="184666"/>
            </a:xfrm>
            <a:prstGeom prst="rect">
              <a:avLst/>
            </a:prstGeom>
            <a:noFill/>
            <a:ln w="9525">
              <a:noFill/>
              <a:miter lim="800000"/>
              <a:headEnd/>
              <a:tailEnd/>
            </a:ln>
          </p:spPr>
          <p:txBody>
            <a:bodyPr wrap="non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600" kern="0" dirty="0" smtClean="0">
                  <a:solidFill>
                    <a:sysClr val="windowText" lastClr="000000"/>
                  </a:solidFill>
                </a:rPr>
                <a:t>TM</a:t>
              </a:r>
              <a:endParaRPr kumimoji="0" lang="en-US" sz="600" i="0" u="none" strike="noStrike" kern="0" cap="none" spc="0" normalizeH="0" baseline="0" noProof="0" dirty="0" smtClean="0">
                <a:ln>
                  <a:noFill/>
                </a:ln>
                <a:solidFill>
                  <a:sysClr val="windowText" lastClr="000000"/>
                </a:solidFill>
                <a:effectLst/>
                <a:uLnTx/>
                <a:uFillTx/>
              </a:endParaRPr>
            </a:p>
          </p:txBody>
        </p:sp>
      </p:grpSp>
      <p:grpSp>
        <p:nvGrpSpPr>
          <p:cNvPr id="127" name="Group 126"/>
          <p:cNvGrpSpPr/>
          <p:nvPr/>
        </p:nvGrpSpPr>
        <p:grpSpPr>
          <a:xfrm>
            <a:off x="5927725" y="4038600"/>
            <a:ext cx="745097" cy="426172"/>
            <a:chOff x="994637" y="5122663"/>
            <a:chExt cx="623332" cy="363556"/>
          </a:xfrm>
        </p:grpSpPr>
        <p:grpSp>
          <p:nvGrpSpPr>
            <p:cNvPr id="133" name="Group 730"/>
            <p:cNvGrpSpPr>
              <a:grpSpLocks/>
            </p:cNvGrpSpPr>
            <p:nvPr/>
          </p:nvGrpSpPr>
          <p:grpSpPr bwMode="auto">
            <a:xfrm>
              <a:off x="994637" y="5122663"/>
              <a:ext cx="547688" cy="322262"/>
              <a:chOff x="3916" y="3301"/>
              <a:chExt cx="345" cy="203"/>
            </a:xfrm>
            <a:solidFill>
              <a:srgbClr val="0070C0"/>
            </a:solidFill>
          </p:grpSpPr>
          <p:sp>
            <p:nvSpPr>
              <p:cNvPr id="135" name="Rectangle 731"/>
              <p:cNvSpPr>
                <a:spLocks noChangeAspect="1" noChangeArrowheads="1"/>
              </p:cNvSpPr>
              <p:nvPr/>
            </p:nvSpPr>
            <p:spPr bwMode="auto">
              <a:xfrm>
                <a:off x="3916" y="3301"/>
                <a:ext cx="345" cy="203"/>
              </a:xfrm>
              <a:prstGeom prst="rect">
                <a:avLst/>
              </a:prstGeom>
              <a:grpFill/>
              <a:ln w="12700">
                <a:solidFill>
                  <a:srgbClr val="000000"/>
                </a:solidFill>
                <a:miter lim="800000"/>
                <a:headEnd/>
                <a:tailEnd/>
              </a:ln>
              <a:effectLst/>
            </p:spPr>
            <p:txBody>
              <a:bodyPr wrap="none" lIns="0" tIns="0" rIns="0" anchor="ctr">
                <a:spAutoFit/>
              </a:bodyPr>
              <a:lstStyle/>
              <a:p>
                <a:endParaRPr lang="en-US"/>
              </a:p>
            </p:txBody>
          </p:sp>
          <p:sp>
            <p:nvSpPr>
              <p:cNvPr id="136" name="Text Box 732"/>
              <p:cNvSpPr txBox="1">
                <a:spLocks noChangeArrowheads="1"/>
              </p:cNvSpPr>
              <p:nvPr/>
            </p:nvSpPr>
            <p:spPr bwMode="auto">
              <a:xfrm>
                <a:off x="4020" y="3345"/>
                <a:ext cx="133" cy="115"/>
              </a:xfrm>
              <a:prstGeom prst="rect">
                <a:avLst/>
              </a:prstGeom>
              <a:grpFill/>
              <a:ln w="12700">
                <a:noFill/>
                <a:miter lim="800000"/>
                <a:headEnd/>
                <a:tailEnd/>
              </a:ln>
              <a:effectLst/>
            </p:spPr>
            <p:txBody>
              <a:bodyPr wrap="none" lIns="0" tIns="0" rIns="0" bIns="0" anchor="ctr" anchorCtr="1">
                <a:spAutoFit/>
              </a:bodyPr>
              <a:lstStyle/>
              <a:p>
                <a:pPr algn="ctr">
                  <a:spcBef>
                    <a:spcPct val="0"/>
                  </a:spcBef>
                  <a:buSzTx/>
                </a:pPr>
                <a:r>
                  <a:rPr lang="en-US" sz="1200"/>
                  <a:t>CA</a:t>
                </a:r>
              </a:p>
            </p:txBody>
          </p:sp>
        </p:grpSp>
        <p:sp>
          <p:nvSpPr>
            <p:cNvPr id="134" name="TextBox 133"/>
            <p:cNvSpPr txBox="1"/>
            <p:nvPr/>
          </p:nvSpPr>
          <p:spPr bwMode="auto">
            <a:xfrm>
              <a:off x="1329108" y="5301553"/>
              <a:ext cx="288861" cy="184666"/>
            </a:xfrm>
            <a:prstGeom prst="rect">
              <a:avLst/>
            </a:prstGeom>
            <a:noFill/>
            <a:ln w="9525">
              <a:noFill/>
              <a:miter lim="800000"/>
              <a:headEnd/>
              <a:tailEnd/>
            </a:ln>
          </p:spPr>
          <p:txBody>
            <a:bodyPr wrap="non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600" kern="0" dirty="0" smtClean="0">
                  <a:solidFill>
                    <a:sysClr val="windowText" lastClr="000000"/>
                  </a:solidFill>
                </a:rPr>
                <a:t>TM</a:t>
              </a:r>
              <a:endParaRPr kumimoji="0" lang="en-US" sz="600" i="0" u="none" strike="noStrike" kern="0" cap="none" spc="0" normalizeH="0" baseline="0" noProof="0" dirty="0" smtClean="0">
                <a:ln>
                  <a:noFill/>
                </a:ln>
                <a:solidFill>
                  <a:sysClr val="windowText" lastClr="000000"/>
                </a:solidFill>
                <a:effectLst/>
                <a:uLnTx/>
                <a:uFillTx/>
              </a:endParaRPr>
            </a:p>
          </p:txBody>
        </p:sp>
      </p:grpSp>
      <p:grpSp>
        <p:nvGrpSpPr>
          <p:cNvPr id="128" name="Group 127"/>
          <p:cNvGrpSpPr/>
          <p:nvPr/>
        </p:nvGrpSpPr>
        <p:grpSpPr>
          <a:xfrm>
            <a:off x="4708525" y="3810000"/>
            <a:ext cx="742465" cy="445072"/>
            <a:chOff x="994637" y="5122663"/>
            <a:chExt cx="621130" cy="379679"/>
          </a:xfrm>
        </p:grpSpPr>
        <p:grpSp>
          <p:nvGrpSpPr>
            <p:cNvPr id="129" name="Group 730"/>
            <p:cNvGrpSpPr>
              <a:grpSpLocks/>
            </p:cNvGrpSpPr>
            <p:nvPr/>
          </p:nvGrpSpPr>
          <p:grpSpPr bwMode="auto">
            <a:xfrm>
              <a:off x="994637" y="5122663"/>
              <a:ext cx="547688" cy="322262"/>
              <a:chOff x="3916" y="3301"/>
              <a:chExt cx="345" cy="203"/>
            </a:xfrm>
            <a:solidFill>
              <a:srgbClr val="0070C0"/>
            </a:solidFill>
          </p:grpSpPr>
          <p:sp>
            <p:nvSpPr>
              <p:cNvPr id="131" name="Rectangle 731"/>
              <p:cNvSpPr>
                <a:spLocks noChangeAspect="1" noChangeArrowheads="1"/>
              </p:cNvSpPr>
              <p:nvPr/>
            </p:nvSpPr>
            <p:spPr bwMode="auto">
              <a:xfrm>
                <a:off x="3916" y="3301"/>
                <a:ext cx="345" cy="203"/>
              </a:xfrm>
              <a:prstGeom prst="rect">
                <a:avLst/>
              </a:prstGeom>
              <a:grpFill/>
              <a:ln w="12700">
                <a:solidFill>
                  <a:srgbClr val="000000"/>
                </a:solidFill>
                <a:miter lim="800000"/>
                <a:headEnd/>
                <a:tailEnd/>
              </a:ln>
              <a:effectLst/>
            </p:spPr>
            <p:txBody>
              <a:bodyPr wrap="none" lIns="0" tIns="0" rIns="0" anchor="ctr">
                <a:spAutoFit/>
              </a:bodyPr>
              <a:lstStyle/>
              <a:p>
                <a:endParaRPr lang="en-US"/>
              </a:p>
            </p:txBody>
          </p:sp>
          <p:sp>
            <p:nvSpPr>
              <p:cNvPr id="132" name="Text Box 732"/>
              <p:cNvSpPr txBox="1">
                <a:spLocks noChangeArrowheads="1"/>
              </p:cNvSpPr>
              <p:nvPr/>
            </p:nvSpPr>
            <p:spPr bwMode="auto">
              <a:xfrm>
                <a:off x="4020" y="3345"/>
                <a:ext cx="133" cy="115"/>
              </a:xfrm>
              <a:prstGeom prst="rect">
                <a:avLst/>
              </a:prstGeom>
              <a:grpFill/>
              <a:ln w="12700">
                <a:noFill/>
                <a:miter lim="800000"/>
                <a:headEnd/>
                <a:tailEnd/>
              </a:ln>
              <a:effectLst/>
            </p:spPr>
            <p:txBody>
              <a:bodyPr wrap="none" lIns="0" tIns="0" rIns="0" bIns="0" anchor="ctr" anchorCtr="1">
                <a:spAutoFit/>
              </a:bodyPr>
              <a:lstStyle/>
              <a:p>
                <a:pPr algn="ctr">
                  <a:spcBef>
                    <a:spcPct val="0"/>
                  </a:spcBef>
                  <a:buSzTx/>
                </a:pPr>
                <a:r>
                  <a:rPr lang="en-US" sz="1200"/>
                  <a:t>CA</a:t>
                </a:r>
              </a:p>
            </p:txBody>
          </p:sp>
        </p:grpSp>
        <p:sp>
          <p:nvSpPr>
            <p:cNvPr id="130" name="TextBox 129"/>
            <p:cNvSpPr txBox="1"/>
            <p:nvPr/>
          </p:nvSpPr>
          <p:spPr bwMode="auto">
            <a:xfrm>
              <a:off x="1326906" y="5317676"/>
              <a:ext cx="288861" cy="184666"/>
            </a:xfrm>
            <a:prstGeom prst="rect">
              <a:avLst/>
            </a:prstGeom>
            <a:noFill/>
            <a:ln w="9525">
              <a:noFill/>
              <a:miter lim="800000"/>
              <a:headEnd/>
              <a:tailEnd/>
            </a:ln>
          </p:spPr>
          <p:txBody>
            <a:bodyPr wrap="non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600" kern="0" dirty="0" smtClean="0">
                  <a:solidFill>
                    <a:sysClr val="windowText" lastClr="000000"/>
                  </a:solidFill>
                </a:rPr>
                <a:t>TM</a:t>
              </a:r>
              <a:endParaRPr kumimoji="0" lang="en-US" sz="600" i="0" u="none" strike="noStrike" kern="0" cap="none" spc="0" normalizeH="0" baseline="0" noProof="0" dirty="0" smtClean="0">
                <a:ln>
                  <a:noFill/>
                </a:ln>
                <a:solidFill>
                  <a:sysClr val="windowText" lastClr="000000"/>
                </a:solidFill>
                <a:effectLst/>
                <a:uLnTx/>
                <a:uFillTx/>
              </a:endParaRPr>
            </a:p>
          </p:txBody>
        </p:sp>
      </p:grpSp>
      <p:grpSp>
        <p:nvGrpSpPr>
          <p:cNvPr id="194" name="Group 193"/>
          <p:cNvGrpSpPr>
            <a:grpSpLocks noChangeAspect="1"/>
          </p:cNvGrpSpPr>
          <p:nvPr/>
        </p:nvGrpSpPr>
        <p:grpSpPr>
          <a:xfrm>
            <a:off x="4708525" y="2286000"/>
            <a:ext cx="504826" cy="304800"/>
            <a:chOff x="2159000" y="2514600"/>
            <a:chExt cx="4038600" cy="2438400"/>
          </a:xfrm>
        </p:grpSpPr>
        <p:sp>
          <p:nvSpPr>
            <p:cNvPr id="195" name="Rectangle 194"/>
            <p:cNvSpPr/>
            <p:nvPr/>
          </p:nvSpPr>
          <p:spPr>
            <a:xfrm>
              <a:off x="2159000" y="2514600"/>
              <a:ext cx="4038600" cy="243840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3873500" y="2819400"/>
              <a:ext cx="609600" cy="609600"/>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2641600" y="2819400"/>
              <a:ext cx="609600" cy="609600"/>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5105400" y="2819400"/>
              <a:ext cx="609600" cy="609600"/>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p:cNvCxnSpPr>
              <a:stCxn id="197" idx="4"/>
            </p:cNvCxnSpPr>
            <p:nvPr/>
          </p:nvCxnSpPr>
          <p:spPr>
            <a:xfrm>
              <a:off x="2946400" y="3429000"/>
              <a:ext cx="0" cy="6858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191000" y="3429000"/>
              <a:ext cx="0" cy="6858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5410200" y="3429000"/>
              <a:ext cx="0" cy="6858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2641600" y="3771900"/>
              <a:ext cx="609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5105400" y="3782704"/>
              <a:ext cx="609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3886200" y="3782704"/>
              <a:ext cx="609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2946400" y="4114800"/>
              <a:ext cx="304800" cy="457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410200" y="4114800"/>
              <a:ext cx="304800" cy="457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4191000" y="4114800"/>
              <a:ext cx="304800" cy="457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2641600" y="4114800"/>
              <a:ext cx="304800" cy="457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3886200" y="4114800"/>
              <a:ext cx="304800" cy="457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5105400" y="4114800"/>
              <a:ext cx="304800" cy="457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2" name="Rectangle 618"/>
          <p:cNvSpPr>
            <a:spLocks noChangeArrowheads="1"/>
          </p:cNvSpPr>
          <p:nvPr/>
        </p:nvSpPr>
        <p:spPr bwMode="auto">
          <a:xfrm>
            <a:off x="5241925" y="5562600"/>
            <a:ext cx="654675" cy="405680"/>
          </a:xfrm>
          <a:prstGeom prst="rect">
            <a:avLst/>
          </a:prstGeom>
          <a:solidFill>
            <a:srgbClr val="0070C0"/>
          </a:solidFill>
          <a:ln w="12700">
            <a:solidFill>
              <a:srgbClr val="000000"/>
            </a:solidFill>
            <a:miter lim="800000"/>
            <a:headEnd/>
            <a:tailEnd/>
          </a:ln>
          <a:effectLst/>
        </p:spPr>
        <p:txBody>
          <a:bodyPr wrap="none" anchor="ctr"/>
          <a:lstStyle/>
          <a:p>
            <a:pPr algn="ctr"/>
            <a:r>
              <a:rPr lang="en-US" sz="1200" dirty="0" smtClean="0"/>
              <a:t>CA</a:t>
            </a:r>
            <a:endParaRPr lang="en-US" sz="1200" dirty="0"/>
          </a:p>
        </p:txBody>
      </p:sp>
      <p:pic>
        <p:nvPicPr>
          <p:cNvPr id="13" name="Picture 12"/>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12848"/>
          <a:stretch/>
        </p:blipFill>
        <p:spPr>
          <a:xfrm>
            <a:off x="4937125" y="3185394"/>
            <a:ext cx="914400" cy="548406"/>
          </a:xfrm>
          <a:prstGeom prst="rect">
            <a:avLst/>
          </a:prstGeom>
        </p:spPr>
      </p:pic>
      <p:sp>
        <p:nvSpPr>
          <p:cNvPr id="104" name="TextBox 103"/>
          <p:cNvSpPr txBox="1"/>
          <p:nvPr/>
        </p:nvSpPr>
        <p:spPr bwMode="auto">
          <a:xfrm>
            <a:off x="5622925" y="5791200"/>
            <a:ext cx="356785" cy="184666"/>
          </a:xfrm>
          <a:prstGeom prst="rect">
            <a:avLst/>
          </a:prstGeom>
          <a:noFill/>
          <a:ln w="9525">
            <a:noFill/>
            <a:miter lim="800000"/>
            <a:headEnd/>
            <a:tailEnd/>
          </a:ln>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600" kern="0" dirty="0" err="1" smtClean="0">
                <a:solidFill>
                  <a:sysClr val="windowText" lastClr="000000"/>
                </a:solidFill>
              </a:rPr>
              <a:t>Det</a:t>
            </a:r>
            <a:endParaRPr kumimoji="0" lang="en-US" sz="600" i="0" u="none" strike="noStrike" kern="0" cap="none" spc="0" normalizeH="0" baseline="0" noProof="0" dirty="0" smtClean="0">
              <a:ln>
                <a:noFill/>
              </a:ln>
              <a:solidFill>
                <a:sysClr val="windowText" lastClr="000000"/>
              </a:solidFill>
              <a:effectLst/>
              <a:uLnTx/>
              <a:uFillTx/>
            </a:endParaRPr>
          </a:p>
        </p:txBody>
      </p:sp>
      <p:grpSp>
        <p:nvGrpSpPr>
          <p:cNvPr id="47" name="Group 2901"/>
          <p:cNvGrpSpPr>
            <a:grpSpLocks/>
          </p:cNvGrpSpPr>
          <p:nvPr/>
        </p:nvGrpSpPr>
        <p:grpSpPr bwMode="auto">
          <a:xfrm>
            <a:off x="2895600" y="4419600"/>
            <a:ext cx="815975" cy="433388"/>
            <a:chOff x="3311" y="1397"/>
            <a:chExt cx="514" cy="273"/>
          </a:xfrm>
          <a:solidFill>
            <a:srgbClr val="0070C0"/>
          </a:solidFill>
        </p:grpSpPr>
        <p:grpSp>
          <p:nvGrpSpPr>
            <p:cNvPr id="48" name="Group 2902"/>
            <p:cNvGrpSpPr>
              <a:grpSpLocks/>
            </p:cNvGrpSpPr>
            <p:nvPr/>
          </p:nvGrpSpPr>
          <p:grpSpPr bwMode="auto">
            <a:xfrm>
              <a:off x="3480" y="1397"/>
              <a:ext cx="345" cy="272"/>
              <a:chOff x="4313" y="1583"/>
              <a:chExt cx="345" cy="272"/>
            </a:xfrm>
            <a:grpFill/>
          </p:grpSpPr>
          <p:sp>
            <p:nvSpPr>
              <p:cNvPr id="50" name="Rectangle 2904"/>
              <p:cNvSpPr>
                <a:spLocks noChangeArrowheads="1"/>
              </p:cNvSpPr>
              <p:nvPr/>
            </p:nvSpPr>
            <p:spPr bwMode="auto">
              <a:xfrm>
                <a:off x="4313" y="1637"/>
                <a:ext cx="345" cy="218"/>
              </a:xfrm>
              <a:prstGeom prst="rect">
                <a:avLst/>
              </a:prstGeom>
              <a:grpFill/>
              <a:ln w="12700">
                <a:solidFill>
                  <a:srgbClr val="000000"/>
                </a:solidFill>
                <a:miter lim="800000"/>
                <a:headEnd/>
                <a:tailEnd/>
              </a:ln>
              <a:effectLst/>
            </p:spPr>
            <p:txBody>
              <a:bodyPr wrap="none" anchor="ctr"/>
              <a:lstStyle/>
              <a:p>
                <a:endParaRPr lang="en-US"/>
              </a:p>
            </p:txBody>
          </p:sp>
          <p:grpSp>
            <p:nvGrpSpPr>
              <p:cNvPr id="51" name="Group 2905"/>
              <p:cNvGrpSpPr>
                <a:grpSpLocks/>
              </p:cNvGrpSpPr>
              <p:nvPr/>
            </p:nvGrpSpPr>
            <p:grpSpPr bwMode="auto">
              <a:xfrm>
                <a:off x="4366" y="1648"/>
                <a:ext cx="240" cy="131"/>
                <a:chOff x="3653" y="1409"/>
                <a:chExt cx="240" cy="131"/>
              </a:xfrm>
              <a:grpFill/>
            </p:grpSpPr>
            <p:sp>
              <p:nvSpPr>
                <p:cNvPr id="56" name="Freeform 2906"/>
                <p:cNvSpPr>
                  <a:spLocks/>
                </p:cNvSpPr>
                <p:nvPr/>
              </p:nvSpPr>
              <p:spPr bwMode="auto">
                <a:xfrm>
                  <a:off x="3653" y="1409"/>
                  <a:ext cx="240" cy="76"/>
                </a:xfrm>
                <a:custGeom>
                  <a:avLst/>
                  <a:gdLst/>
                  <a:ahLst/>
                  <a:cxnLst>
                    <a:cxn ang="0">
                      <a:pos x="0" y="76"/>
                    </a:cxn>
                    <a:cxn ang="0">
                      <a:pos x="0" y="0"/>
                    </a:cxn>
                    <a:cxn ang="0">
                      <a:pos x="240" y="75"/>
                    </a:cxn>
                    <a:cxn ang="0">
                      <a:pos x="240" y="1"/>
                    </a:cxn>
                    <a:cxn ang="0">
                      <a:pos x="0" y="76"/>
                    </a:cxn>
                  </a:cxnLst>
                  <a:rect l="0" t="0" r="r" b="b"/>
                  <a:pathLst>
                    <a:path w="240" h="76">
                      <a:moveTo>
                        <a:pt x="0" y="76"/>
                      </a:moveTo>
                      <a:lnTo>
                        <a:pt x="0" y="0"/>
                      </a:lnTo>
                      <a:lnTo>
                        <a:pt x="240" y="75"/>
                      </a:lnTo>
                      <a:lnTo>
                        <a:pt x="240" y="1"/>
                      </a:lnTo>
                      <a:lnTo>
                        <a:pt x="0" y="76"/>
                      </a:lnTo>
                      <a:close/>
                    </a:path>
                  </a:pathLst>
                </a:custGeom>
                <a:grpFill/>
                <a:ln w="12700" cap="flat" cmpd="sng">
                  <a:solidFill>
                    <a:schemeClr val="tx1"/>
                  </a:solidFill>
                  <a:prstDash val="solid"/>
                  <a:round/>
                  <a:headEnd/>
                  <a:tailEnd/>
                </a:ln>
                <a:effectLst/>
              </p:spPr>
              <p:txBody>
                <a:bodyPr wrap="none" anchor="ctr"/>
                <a:lstStyle/>
                <a:p>
                  <a:endParaRPr lang="en-US"/>
                </a:p>
              </p:txBody>
            </p:sp>
            <p:sp>
              <p:nvSpPr>
                <p:cNvPr id="57" name="Line 2907"/>
                <p:cNvSpPr>
                  <a:spLocks noChangeShapeType="1"/>
                </p:cNvSpPr>
                <p:nvPr/>
              </p:nvSpPr>
              <p:spPr bwMode="auto">
                <a:xfrm>
                  <a:off x="3773" y="1411"/>
                  <a:ext cx="0" cy="129"/>
                </a:xfrm>
                <a:prstGeom prst="line">
                  <a:avLst/>
                </a:prstGeom>
                <a:grpFill/>
                <a:ln w="12700">
                  <a:solidFill>
                    <a:srgbClr val="000000"/>
                  </a:solidFill>
                  <a:round/>
                  <a:headEnd type="none" w="sm" len="sm"/>
                  <a:tailEnd type="none" w="sm" len="sm"/>
                </a:ln>
                <a:effectLst/>
              </p:spPr>
              <p:txBody>
                <a:bodyPr wrap="none" anchor="ctr"/>
                <a:lstStyle/>
                <a:p>
                  <a:endParaRPr lang="en-US"/>
                </a:p>
              </p:txBody>
            </p:sp>
            <p:sp>
              <p:nvSpPr>
                <p:cNvPr id="58" name="Line 2908"/>
                <p:cNvSpPr>
                  <a:spLocks noChangeShapeType="1"/>
                </p:cNvSpPr>
                <p:nvPr/>
              </p:nvSpPr>
              <p:spPr bwMode="auto">
                <a:xfrm>
                  <a:off x="3733" y="1537"/>
                  <a:ext cx="79" cy="0"/>
                </a:xfrm>
                <a:prstGeom prst="line">
                  <a:avLst/>
                </a:prstGeom>
                <a:grpFill/>
                <a:ln w="12700">
                  <a:solidFill>
                    <a:schemeClr val="tx1"/>
                  </a:solidFill>
                  <a:round/>
                  <a:headEnd/>
                  <a:tailEnd/>
                </a:ln>
                <a:effectLst/>
              </p:spPr>
              <p:txBody>
                <a:bodyPr wrap="none" anchor="ctr"/>
                <a:lstStyle/>
                <a:p>
                  <a:endParaRPr lang="en-US"/>
                </a:p>
              </p:txBody>
            </p:sp>
          </p:grpSp>
          <p:grpSp>
            <p:nvGrpSpPr>
              <p:cNvPr id="52" name="Group 2909"/>
              <p:cNvGrpSpPr>
                <a:grpSpLocks/>
              </p:cNvGrpSpPr>
              <p:nvPr/>
            </p:nvGrpSpPr>
            <p:grpSpPr bwMode="auto">
              <a:xfrm>
                <a:off x="4467" y="1583"/>
                <a:ext cx="36" cy="52"/>
                <a:chOff x="3754" y="1344"/>
                <a:chExt cx="36" cy="52"/>
              </a:xfrm>
              <a:grpFill/>
            </p:grpSpPr>
            <p:sp>
              <p:nvSpPr>
                <p:cNvPr id="54" name="Line 2910"/>
                <p:cNvSpPr>
                  <a:spLocks noChangeAspect="1" noChangeShapeType="1"/>
                </p:cNvSpPr>
                <p:nvPr/>
              </p:nvSpPr>
              <p:spPr bwMode="auto">
                <a:xfrm>
                  <a:off x="3754" y="1344"/>
                  <a:ext cx="0" cy="52"/>
                </a:xfrm>
                <a:prstGeom prst="line">
                  <a:avLst/>
                </a:prstGeom>
                <a:grpFill/>
                <a:ln w="12700">
                  <a:solidFill>
                    <a:srgbClr val="000000"/>
                  </a:solidFill>
                  <a:round/>
                  <a:headEnd type="none" w="sm" len="sm"/>
                  <a:tailEnd type="none" w="sm" len="sm"/>
                </a:ln>
                <a:effectLst/>
              </p:spPr>
              <p:txBody>
                <a:bodyPr wrap="none" anchor="ctr"/>
                <a:lstStyle/>
                <a:p>
                  <a:endParaRPr lang="en-US"/>
                </a:p>
              </p:txBody>
            </p:sp>
            <p:sp>
              <p:nvSpPr>
                <p:cNvPr id="55" name="Line 2911"/>
                <p:cNvSpPr>
                  <a:spLocks noChangeAspect="1" noChangeShapeType="1"/>
                </p:cNvSpPr>
                <p:nvPr/>
              </p:nvSpPr>
              <p:spPr bwMode="auto">
                <a:xfrm>
                  <a:off x="3790" y="1344"/>
                  <a:ext cx="0" cy="52"/>
                </a:xfrm>
                <a:prstGeom prst="line">
                  <a:avLst/>
                </a:prstGeom>
                <a:grpFill/>
                <a:ln w="12700">
                  <a:solidFill>
                    <a:srgbClr val="000000"/>
                  </a:solidFill>
                  <a:round/>
                  <a:headEnd type="none" w="sm" len="sm"/>
                  <a:tailEnd type="none" w="sm" len="sm"/>
                </a:ln>
                <a:effectLst/>
              </p:spPr>
              <p:txBody>
                <a:bodyPr wrap="none" anchor="ctr"/>
                <a:lstStyle/>
                <a:p>
                  <a:endParaRPr lang="en-US"/>
                </a:p>
              </p:txBody>
            </p:sp>
          </p:grpSp>
          <p:sp>
            <p:nvSpPr>
              <p:cNvPr id="53" name="Text Box 2903"/>
              <p:cNvSpPr txBox="1">
                <a:spLocks noChangeArrowheads="1"/>
              </p:cNvSpPr>
              <p:nvPr/>
            </p:nvSpPr>
            <p:spPr bwMode="auto">
              <a:xfrm>
                <a:off x="4411" y="1776"/>
                <a:ext cx="150" cy="78"/>
              </a:xfrm>
              <a:prstGeom prst="rect">
                <a:avLst/>
              </a:prstGeom>
              <a:grpFill/>
              <a:ln w="12700">
                <a:noFill/>
                <a:miter lim="800000"/>
                <a:headEnd/>
                <a:tailEnd/>
              </a:ln>
              <a:effectLst/>
            </p:spPr>
            <p:txBody>
              <a:bodyPr wrap="none" lIns="0" tIns="0" rIns="0" bIns="0" anchor="ctr">
                <a:spAutoFit/>
              </a:bodyPr>
              <a:lstStyle/>
              <a:p>
                <a:pPr algn="ctr">
                  <a:spcBef>
                    <a:spcPct val="0"/>
                  </a:spcBef>
                  <a:buSzTx/>
                </a:pPr>
                <a:r>
                  <a:rPr lang="en-US" sz="800" b="1" dirty="0" smtClean="0"/>
                  <a:t>VMM</a:t>
                </a:r>
                <a:endParaRPr lang="en-US" sz="800" b="1" dirty="0"/>
              </a:p>
            </p:txBody>
          </p:sp>
        </p:grpSp>
        <p:sp>
          <p:nvSpPr>
            <p:cNvPr id="49" name="Rectangle 2912"/>
            <p:cNvSpPr>
              <a:spLocks noChangeArrowheads="1"/>
            </p:cNvSpPr>
            <p:nvPr/>
          </p:nvSpPr>
          <p:spPr bwMode="auto">
            <a:xfrm>
              <a:off x="3311" y="1573"/>
              <a:ext cx="0" cy="97"/>
            </a:xfrm>
            <a:prstGeom prst="rect">
              <a:avLst/>
            </a:prstGeom>
            <a:grpFill/>
            <a:ln w="9525">
              <a:noFill/>
              <a:miter lim="800000"/>
              <a:headEnd/>
              <a:tailEnd/>
            </a:ln>
          </p:spPr>
          <p:txBody>
            <a:bodyPr wrap="none" lIns="0" tIns="0" rIns="0" bIns="0">
              <a:spAutoFit/>
            </a:bodyPr>
            <a:lstStyle/>
            <a:p>
              <a:pPr>
                <a:spcBef>
                  <a:spcPct val="0"/>
                </a:spcBef>
                <a:buSzTx/>
              </a:pPr>
              <a:endParaRPr lang="en-US" sz="1000" b="1" dirty="0"/>
            </a:p>
          </p:txBody>
        </p:sp>
      </p:grpSp>
    </p:spTree>
    <p:extLst>
      <p:ext uri="{BB962C8B-B14F-4D97-AF65-F5344CB8AC3E}">
        <p14:creationId xmlns:p14="http://schemas.microsoft.com/office/powerpoint/2010/main" val="1625705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Forces</a:t>
            </a:r>
            <a:endParaRPr lang="en-US" dirty="0"/>
          </a:p>
        </p:txBody>
      </p:sp>
      <p:sp>
        <p:nvSpPr>
          <p:cNvPr id="3" name="Content Placeholder 2"/>
          <p:cNvSpPr>
            <a:spLocks noGrp="1"/>
          </p:cNvSpPr>
          <p:nvPr>
            <p:ph idx="1"/>
          </p:nvPr>
        </p:nvSpPr>
        <p:spPr/>
        <p:txBody>
          <a:bodyPr/>
          <a:lstStyle/>
          <a:p>
            <a:pPr marL="114300" indent="0">
              <a:buNone/>
            </a:pPr>
            <a:r>
              <a:rPr lang="en-US" sz="2000" b="1" dirty="0" smtClean="0"/>
              <a:t>Pre-2025</a:t>
            </a:r>
          </a:p>
          <a:p>
            <a:r>
              <a:rPr lang="en-US" sz="2000" dirty="0" smtClean="0"/>
              <a:t>1 CA Detachment at Each MEF (51 billets per)</a:t>
            </a:r>
          </a:p>
          <a:p>
            <a:r>
              <a:rPr lang="en-US" sz="2000" dirty="0" smtClean="0"/>
              <a:t>Planners at MEUs and Regiments (70 billets)</a:t>
            </a:r>
          </a:p>
          <a:p>
            <a:r>
              <a:rPr lang="en-US" sz="2000" dirty="0" smtClean="0"/>
              <a:t>4 CAGs</a:t>
            </a:r>
          </a:p>
          <a:p>
            <a:endParaRPr lang="en-US" sz="2000" dirty="0"/>
          </a:p>
          <a:p>
            <a:pPr marL="114300" indent="0">
              <a:buNone/>
            </a:pPr>
            <a:r>
              <a:rPr lang="en-US" sz="2000" b="1" dirty="0" smtClean="0"/>
              <a:t>Current</a:t>
            </a:r>
          </a:p>
          <a:p>
            <a:r>
              <a:rPr lang="en-US" sz="2000" dirty="0"/>
              <a:t>Planners at MEUs and Regiments (70 </a:t>
            </a:r>
            <a:r>
              <a:rPr lang="en-US" sz="2000" dirty="0" smtClean="0"/>
              <a:t>billets)</a:t>
            </a:r>
            <a:endParaRPr lang="en-US" sz="2000" dirty="0"/>
          </a:p>
          <a:p>
            <a:r>
              <a:rPr lang="en-US" sz="2000" dirty="0"/>
              <a:t>4 </a:t>
            </a:r>
            <a:r>
              <a:rPr lang="en-US" sz="2000" dirty="0" smtClean="0"/>
              <a:t>CAGs</a:t>
            </a:r>
          </a:p>
          <a:p>
            <a:endParaRPr lang="en-US" sz="2000" dirty="0"/>
          </a:p>
          <a:p>
            <a:pPr marL="114300" indent="0">
              <a:buNone/>
            </a:pPr>
            <a:r>
              <a:rPr lang="en-US" sz="2000" b="1" dirty="0" smtClean="0"/>
              <a:t>Post Reserve 2025</a:t>
            </a:r>
          </a:p>
          <a:p>
            <a:r>
              <a:rPr lang="en-US" sz="2000" dirty="0" smtClean="0"/>
              <a:t>Redistribute 70 AC Billets</a:t>
            </a:r>
          </a:p>
          <a:p>
            <a:r>
              <a:rPr lang="en-US" sz="2000" dirty="0" smtClean="0"/>
              <a:t>4 CAGs</a:t>
            </a:r>
            <a:r>
              <a:rPr lang="en-US" sz="2000" dirty="0" smtClean="0"/>
              <a:t>?</a:t>
            </a:r>
          </a:p>
          <a:p>
            <a:r>
              <a:rPr lang="en-US" sz="2000" dirty="0" smtClean="0"/>
              <a:t>Female Engagement FMOS 0534/0538</a:t>
            </a:r>
          </a:p>
          <a:p>
            <a:endParaRPr lang="en-US" sz="2000" dirty="0"/>
          </a:p>
        </p:txBody>
      </p:sp>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15</a:t>
            </a:fld>
            <a:endParaRPr lang="en-US" dirty="0"/>
          </a:p>
        </p:txBody>
      </p:sp>
    </p:spTree>
    <p:extLst>
      <p:ext uri="{BB962C8B-B14F-4D97-AF65-F5344CB8AC3E}">
        <p14:creationId xmlns:p14="http://schemas.microsoft.com/office/powerpoint/2010/main" val="2120686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Training</a:t>
            </a:r>
            <a:endParaRPr lang="en-US" dirty="0"/>
          </a:p>
        </p:txBody>
      </p:sp>
      <p:sp>
        <p:nvSpPr>
          <p:cNvPr id="3" name="Content Placeholder 2"/>
          <p:cNvSpPr>
            <a:spLocks noGrp="1"/>
          </p:cNvSpPr>
          <p:nvPr>
            <p:ph idx="1"/>
          </p:nvPr>
        </p:nvSpPr>
        <p:spPr>
          <a:xfrm>
            <a:off x="519752" y="1600200"/>
            <a:ext cx="6262048" cy="4800600"/>
          </a:xfrm>
        </p:spPr>
        <p:txBody>
          <a:bodyPr/>
          <a:lstStyle/>
          <a:p>
            <a:r>
              <a:rPr lang="en-US" sz="2400" dirty="0" smtClean="0"/>
              <a:t>0530 CA Officer</a:t>
            </a:r>
          </a:p>
          <a:p>
            <a:r>
              <a:rPr lang="en-US" sz="2400" dirty="0" smtClean="0"/>
              <a:t>0531 Civil Reconnaissance NCO</a:t>
            </a:r>
          </a:p>
          <a:p>
            <a:r>
              <a:rPr lang="en-US" sz="2400" dirty="0" smtClean="0"/>
              <a:t>0532 CA Specialist (PMOS)</a:t>
            </a:r>
          </a:p>
          <a:p>
            <a:endParaRPr lang="en-US" sz="2400" dirty="0"/>
          </a:p>
          <a:p>
            <a:r>
              <a:rPr lang="en-US" sz="2400" dirty="0" smtClean="0"/>
              <a:t>0535 CMO Planner</a:t>
            </a:r>
          </a:p>
          <a:p>
            <a:r>
              <a:rPr lang="en-US" sz="2400" dirty="0" smtClean="0"/>
              <a:t>0539 CMO Planner Chief</a:t>
            </a:r>
          </a:p>
          <a:p>
            <a:endParaRPr lang="en-US" sz="2400" dirty="0"/>
          </a:p>
          <a:p>
            <a:r>
              <a:rPr lang="en-US" sz="2400" dirty="0" smtClean="0"/>
              <a:t>0534 Female Engagement Officer</a:t>
            </a:r>
          </a:p>
          <a:p>
            <a:r>
              <a:rPr lang="en-US" sz="2400" dirty="0" smtClean="0"/>
              <a:t>0538 Female Engagement Specialist</a:t>
            </a:r>
          </a:p>
          <a:p>
            <a:pPr marL="114300" indent="0">
              <a:buNone/>
            </a:pPr>
            <a:r>
              <a:rPr lang="en-US" sz="1400" dirty="0" smtClean="0"/>
              <a:t>     *FY19</a:t>
            </a:r>
            <a:endParaRPr lang="en-US" sz="1400" dirty="0"/>
          </a:p>
        </p:txBody>
      </p:sp>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16</a:t>
            </a:fld>
            <a:endParaRPr lang="en-US" dirty="0"/>
          </a:p>
        </p:txBody>
      </p:sp>
      <p:sp>
        <p:nvSpPr>
          <p:cNvPr id="5" name="Right Brace 4"/>
          <p:cNvSpPr/>
          <p:nvPr/>
        </p:nvSpPr>
        <p:spPr>
          <a:xfrm>
            <a:off x="6096000" y="1600200"/>
            <a:ext cx="457200" cy="129540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6096000" y="3352800"/>
            <a:ext cx="457200" cy="83820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6096000" y="4724400"/>
            <a:ext cx="457200" cy="83820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bwMode="auto">
          <a:xfrm>
            <a:off x="6781800" y="2057400"/>
            <a:ext cx="1600200" cy="461665"/>
          </a:xfrm>
          <a:prstGeom prst="rect">
            <a:avLst/>
          </a:prstGeom>
          <a:noFill/>
          <a:ln w="9525">
            <a:noFill/>
            <a:miter lim="800000"/>
            <a:headEnd/>
            <a:tailEnd/>
          </a:ln>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2400" kern="0" dirty="0" smtClean="0">
                <a:solidFill>
                  <a:sysClr val="windowText" lastClr="000000"/>
                </a:solidFill>
                <a:latin typeface="+mn-lt"/>
              </a:rPr>
              <a:t>4 Weeks</a:t>
            </a:r>
          </a:p>
        </p:txBody>
      </p:sp>
      <p:sp>
        <p:nvSpPr>
          <p:cNvPr id="10" name="TextBox 9"/>
          <p:cNvSpPr txBox="1"/>
          <p:nvPr/>
        </p:nvSpPr>
        <p:spPr bwMode="auto">
          <a:xfrm>
            <a:off x="6781800" y="3505200"/>
            <a:ext cx="1600200" cy="646331"/>
          </a:xfrm>
          <a:prstGeom prst="rect">
            <a:avLst/>
          </a:prstGeom>
          <a:noFill/>
          <a:ln w="9525">
            <a:noFill/>
            <a:miter lim="800000"/>
            <a:headEnd/>
            <a:tailEnd/>
          </a:ln>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2400" kern="0" dirty="0">
                <a:solidFill>
                  <a:sysClr val="windowText" lastClr="000000"/>
                </a:solidFill>
                <a:latin typeface="+mn-lt"/>
              </a:rPr>
              <a:t>2</a:t>
            </a:r>
            <a:r>
              <a:rPr lang="en-US" sz="2400" kern="0" dirty="0" smtClean="0">
                <a:solidFill>
                  <a:sysClr val="windowText" lastClr="000000"/>
                </a:solidFill>
                <a:latin typeface="+mn-lt"/>
              </a:rPr>
              <a:t> Weeks</a:t>
            </a:r>
          </a:p>
          <a:p>
            <a:pPr marL="0" marR="0" indent="0" algn="ctr" defTabSz="914400" eaLnBrk="1" fontAlgn="auto" latinLnBrk="0" hangingPunct="1">
              <a:lnSpc>
                <a:spcPct val="100000"/>
              </a:lnSpc>
              <a:spcBef>
                <a:spcPts val="0"/>
              </a:spcBef>
              <a:spcAft>
                <a:spcPts val="0"/>
              </a:spcAft>
              <a:buClrTx/>
              <a:buSzTx/>
              <a:buFontTx/>
              <a:buNone/>
              <a:tabLst/>
            </a:pPr>
            <a:r>
              <a:rPr lang="en-US" sz="1200" kern="0" dirty="0" smtClean="0">
                <a:solidFill>
                  <a:sysClr val="windowText" lastClr="000000"/>
                </a:solidFill>
                <a:latin typeface="+mn-lt"/>
              </a:rPr>
              <a:t>Career Progression</a:t>
            </a:r>
          </a:p>
        </p:txBody>
      </p:sp>
      <p:sp>
        <p:nvSpPr>
          <p:cNvPr id="11" name="TextBox 10"/>
          <p:cNvSpPr txBox="1"/>
          <p:nvPr/>
        </p:nvSpPr>
        <p:spPr bwMode="auto">
          <a:xfrm>
            <a:off x="6858000" y="4800600"/>
            <a:ext cx="1600200" cy="1015663"/>
          </a:xfrm>
          <a:prstGeom prst="rect">
            <a:avLst/>
          </a:prstGeom>
          <a:noFill/>
          <a:ln w="9525">
            <a:noFill/>
            <a:miter lim="800000"/>
            <a:headEnd/>
            <a:tailEnd/>
          </a:ln>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2400" kern="0" dirty="0" smtClean="0">
                <a:solidFill>
                  <a:sysClr val="windowText" lastClr="000000"/>
                </a:solidFill>
                <a:latin typeface="+mn-lt"/>
              </a:rPr>
              <a:t>0530/1/2</a:t>
            </a:r>
          </a:p>
          <a:p>
            <a:r>
              <a:rPr lang="en-US" sz="2400" kern="0" dirty="0" smtClean="0">
                <a:solidFill>
                  <a:sysClr val="windowText" lastClr="000000"/>
                </a:solidFill>
                <a:latin typeface="+mn-lt"/>
              </a:rPr>
              <a:t>       + </a:t>
            </a:r>
          </a:p>
          <a:p>
            <a:pPr marL="0" marR="0" indent="0" algn="ctr" defTabSz="914400" eaLnBrk="1" fontAlgn="auto" latinLnBrk="0" hangingPunct="1">
              <a:lnSpc>
                <a:spcPct val="100000"/>
              </a:lnSpc>
              <a:spcBef>
                <a:spcPts val="0"/>
              </a:spcBef>
              <a:spcAft>
                <a:spcPts val="0"/>
              </a:spcAft>
              <a:buClrTx/>
              <a:buSzTx/>
              <a:buFontTx/>
              <a:buNone/>
              <a:tabLst/>
            </a:pPr>
            <a:endParaRPr lang="en-US" sz="1200" kern="0" dirty="0" smtClean="0">
              <a:solidFill>
                <a:sysClr val="windowText" lastClr="000000"/>
              </a:solidFill>
              <a:latin typeface="+mn-lt"/>
            </a:endParaRPr>
          </a:p>
        </p:txBody>
      </p:sp>
      <p:sp>
        <p:nvSpPr>
          <p:cNvPr id="12" name="TextBox 11"/>
          <p:cNvSpPr txBox="1"/>
          <p:nvPr/>
        </p:nvSpPr>
        <p:spPr bwMode="auto">
          <a:xfrm>
            <a:off x="6629400" y="5562600"/>
            <a:ext cx="2133600" cy="1015663"/>
          </a:xfrm>
          <a:prstGeom prst="rect">
            <a:avLst/>
          </a:prstGeom>
          <a:noFill/>
          <a:ln w="9525">
            <a:noFill/>
            <a:miter lim="800000"/>
            <a:headEnd/>
            <a:tailEnd/>
          </a:ln>
        </p:spPr>
        <p:txBody>
          <a:bodyPr wrap="square" rtlCol="0">
            <a:spAutoFit/>
          </a:bodyPr>
          <a:lstStyle/>
          <a:p>
            <a:r>
              <a:rPr lang="en-US" sz="1200" dirty="0"/>
              <a:t>JKO Course (J3TA-MN1292) </a:t>
            </a:r>
            <a:r>
              <a:rPr lang="en-US" sz="1200" dirty="0" smtClean="0"/>
              <a:t>Improving </a:t>
            </a:r>
            <a:r>
              <a:rPr lang="en-US" sz="1200" dirty="0"/>
              <a:t>operational</a:t>
            </a:r>
          </a:p>
          <a:p>
            <a:r>
              <a:rPr lang="en-US" sz="1200" dirty="0"/>
              <a:t>effectiveness by integrating gender perspective.</a:t>
            </a:r>
          </a:p>
          <a:p>
            <a:pPr marL="0" marR="0" indent="0" algn="ctr" defTabSz="914400" eaLnBrk="1" fontAlgn="auto" latinLnBrk="0" hangingPunct="1">
              <a:lnSpc>
                <a:spcPct val="100000"/>
              </a:lnSpc>
              <a:spcBef>
                <a:spcPts val="0"/>
              </a:spcBef>
              <a:spcAft>
                <a:spcPts val="0"/>
              </a:spcAft>
              <a:buClrTx/>
              <a:buSzTx/>
              <a:buFontTx/>
              <a:buNone/>
              <a:tabLst/>
            </a:pPr>
            <a:endParaRPr kumimoji="0" lang="en-US" sz="1200" b="1"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97716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17</a:t>
            </a:fld>
            <a:endParaRPr lang="en-US" dirty="0"/>
          </a:p>
        </p:txBody>
      </p:sp>
    </p:spTree>
    <p:extLst>
      <p:ext uri="{BB962C8B-B14F-4D97-AF65-F5344CB8AC3E}">
        <p14:creationId xmlns:p14="http://schemas.microsoft.com/office/powerpoint/2010/main" val="68480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Definitions</a:t>
            </a:r>
          </a:p>
          <a:p>
            <a:r>
              <a:rPr lang="en-US" dirty="0" smtClean="0"/>
              <a:t>Targeting</a:t>
            </a:r>
          </a:p>
          <a:p>
            <a:r>
              <a:rPr lang="en-US" dirty="0" smtClean="0"/>
              <a:t>Network Engagement</a:t>
            </a:r>
          </a:p>
          <a:p>
            <a:r>
              <a:rPr lang="en-US" dirty="0" smtClean="0"/>
              <a:t>Civil Preparation of the Battlespace</a:t>
            </a:r>
          </a:p>
          <a:p>
            <a:r>
              <a:rPr lang="en-US" dirty="0" smtClean="0"/>
              <a:t>Ops in the IE</a:t>
            </a:r>
          </a:p>
          <a:p>
            <a:r>
              <a:rPr lang="en-US" dirty="0" smtClean="0"/>
              <a:t>CA Integration</a:t>
            </a:r>
          </a:p>
          <a:p>
            <a:r>
              <a:rPr lang="en-US" dirty="0" smtClean="0"/>
              <a:t>Concept of Support</a:t>
            </a:r>
          </a:p>
          <a:p>
            <a:r>
              <a:rPr lang="en-US" dirty="0"/>
              <a:t>Support to the </a:t>
            </a:r>
            <a:r>
              <a:rPr lang="en-US" dirty="0" smtClean="0"/>
              <a:t>GCE</a:t>
            </a:r>
          </a:p>
          <a:p>
            <a:r>
              <a:rPr lang="en-US" dirty="0" smtClean="0"/>
              <a:t>2025</a:t>
            </a:r>
          </a:p>
          <a:p>
            <a:endParaRPr lang="en-US" dirty="0" smtClean="0"/>
          </a:p>
          <a:p>
            <a:pPr marL="114300" indent="0">
              <a:buNone/>
            </a:pPr>
            <a:endParaRPr lang="en-US" dirty="0"/>
          </a:p>
        </p:txBody>
      </p:sp>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2</a:t>
            </a:fld>
            <a:endParaRPr lang="en-US" dirty="0"/>
          </a:p>
        </p:txBody>
      </p:sp>
    </p:spTree>
    <p:extLst>
      <p:ext uri="{BB962C8B-B14F-4D97-AF65-F5344CB8AC3E}">
        <p14:creationId xmlns:p14="http://schemas.microsoft.com/office/powerpoint/2010/main" val="2036747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CAO &amp; CMO</a:t>
            </a:r>
            <a:endParaRPr lang="en-US" dirty="0"/>
          </a:p>
        </p:txBody>
      </p:sp>
      <p:sp>
        <p:nvSpPr>
          <p:cNvPr id="3" name="Content Placeholder 2"/>
          <p:cNvSpPr>
            <a:spLocks noGrp="1"/>
          </p:cNvSpPr>
          <p:nvPr>
            <p:ph idx="1"/>
          </p:nvPr>
        </p:nvSpPr>
        <p:spPr/>
        <p:txBody>
          <a:bodyPr/>
          <a:lstStyle/>
          <a:p>
            <a:r>
              <a:rPr lang="en-US" sz="1600" b="1" i="1" dirty="0"/>
              <a:t>Civil Affairs (CA)</a:t>
            </a:r>
            <a:r>
              <a:rPr lang="en-US" sz="1600" dirty="0"/>
              <a:t>.  Designated Active and Reserve Component forces and units organized, trained, and equipped specifically to conduct civil affairs operations and to support civil-military operations</a:t>
            </a:r>
            <a:r>
              <a:rPr lang="en-US" sz="1600" dirty="0" smtClean="0"/>
              <a:t>.</a:t>
            </a:r>
          </a:p>
          <a:p>
            <a:endParaRPr lang="en-US" sz="1600" dirty="0"/>
          </a:p>
          <a:p>
            <a:r>
              <a:rPr lang="en-US" sz="1600" b="1" i="1" dirty="0"/>
              <a:t>Civil Affairs Operations (CAO)</a:t>
            </a:r>
            <a:r>
              <a:rPr lang="en-US" sz="1600" dirty="0"/>
              <a:t>.  Actions planned, coordinated, executed by CA forces, and assessed to enhance awareness of and manage the interaction with the civil component of the operational environment; identify and mitigate underlying causes of instability within civil society; and/or involve the application of functional specialty skills normally the responsibility of civil government</a:t>
            </a:r>
            <a:r>
              <a:rPr lang="en-US" sz="1600" dirty="0" smtClean="0"/>
              <a:t>.</a:t>
            </a:r>
          </a:p>
          <a:p>
            <a:endParaRPr lang="en-US" sz="1600" dirty="0"/>
          </a:p>
          <a:p>
            <a:r>
              <a:rPr lang="en-US" sz="1600" b="1" i="1" dirty="0"/>
              <a:t>Civil-Military Operations (CMO)</a:t>
            </a:r>
            <a:r>
              <a:rPr lang="en-US" sz="1600" dirty="0"/>
              <a:t>.  Activities of a commander performed by designated military forces that </a:t>
            </a:r>
            <a:r>
              <a:rPr lang="en-US" sz="1600" b="1" u="sng" dirty="0"/>
              <a:t>establish, maintain, influence, or exploit relations </a:t>
            </a:r>
            <a:r>
              <a:rPr lang="en-US" sz="1600" dirty="0"/>
              <a:t>between military forces, indigenous populations, and institutions, by directly supporting the achievement of objectives relating to the reestablishment or maintenance of stability within a region or host nation.</a:t>
            </a:r>
          </a:p>
          <a:p>
            <a:endParaRPr lang="en-US" sz="1600" dirty="0"/>
          </a:p>
        </p:txBody>
      </p:sp>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3</a:t>
            </a:fld>
            <a:endParaRPr lang="en-US" dirty="0"/>
          </a:p>
        </p:txBody>
      </p:sp>
    </p:spTree>
    <p:extLst>
      <p:ext uri="{BB962C8B-B14F-4D97-AF65-F5344CB8AC3E}">
        <p14:creationId xmlns:p14="http://schemas.microsoft.com/office/powerpoint/2010/main" val="3831251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Targeting the Population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60771" y="2133600"/>
            <a:ext cx="1906229" cy="1890979"/>
          </a:xfrm>
        </p:spPr>
      </p:pic>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4</a:t>
            </a:fld>
            <a:endParaRPr lang="en-US" dirty="0"/>
          </a:p>
        </p:txBody>
      </p:sp>
      <p:sp>
        <p:nvSpPr>
          <p:cNvPr id="8" name="Content Placeholder 2"/>
          <p:cNvSpPr txBox="1">
            <a:spLocks/>
          </p:cNvSpPr>
          <p:nvPr/>
        </p:nvSpPr>
        <p:spPr bwMode="auto">
          <a:xfrm>
            <a:off x="3962400" y="1371600"/>
            <a:ext cx="4648200" cy="25146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marL="341313" indent="-227013"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1pPr>
            <a:lvl2pPr marL="638175" indent="-227013" algn="l" rtl="0" eaLnBrk="0" fontAlgn="base" hangingPunct="0">
              <a:spcBef>
                <a:spcPct val="20000"/>
              </a:spcBef>
              <a:spcAft>
                <a:spcPct val="0"/>
              </a:spcAft>
              <a:buClr>
                <a:srgbClr val="7F7F7F"/>
              </a:buClr>
              <a:buFont typeface="Arial" panose="020B0604020202020204" pitchFamily="34" charset="0"/>
              <a:buChar char="–"/>
              <a:defRPr sz="2400" kern="1200">
                <a:solidFill>
                  <a:schemeClr val="tx1"/>
                </a:solidFill>
                <a:latin typeface="+mn-lt"/>
                <a:ea typeface="+mn-ea"/>
                <a:cs typeface="+mn-cs"/>
              </a:defRPr>
            </a:lvl2pPr>
            <a:lvl3pPr marL="1003300" indent="-227013" algn="l" rtl="0" eaLnBrk="0" fontAlgn="base" hangingPunct="0">
              <a:spcBef>
                <a:spcPct val="20000"/>
              </a:spcBef>
              <a:spcAft>
                <a:spcPct val="0"/>
              </a:spcAft>
              <a:buClr>
                <a:srgbClr val="7F7F7F"/>
              </a:buClr>
              <a:buFont typeface="Arial" charset="0"/>
              <a:buChar char="•"/>
              <a:defRPr kern="1200">
                <a:solidFill>
                  <a:schemeClr val="tx1"/>
                </a:solidFill>
                <a:latin typeface="+mn-lt"/>
                <a:ea typeface="+mn-ea"/>
                <a:cs typeface="+mn-cs"/>
              </a:defRPr>
            </a:lvl3pPr>
            <a:lvl4pPr marL="1277938" indent="-227013" algn="l" rtl="0" eaLnBrk="0" fontAlgn="base" hangingPunct="0">
              <a:spcBef>
                <a:spcPct val="20000"/>
              </a:spcBef>
              <a:spcAft>
                <a:spcPct val="0"/>
              </a:spcAft>
              <a:buClr>
                <a:srgbClr val="7F7F7F"/>
              </a:buClr>
              <a:buFont typeface="Arial" panose="020B0604020202020204" pitchFamily="34" charset="0"/>
              <a:buChar char="–"/>
              <a:defRPr sz="1600" kern="1200">
                <a:solidFill>
                  <a:schemeClr val="tx1"/>
                </a:solidFill>
                <a:latin typeface="+mn-lt"/>
                <a:ea typeface="+mn-ea"/>
                <a:cs typeface="+mn-cs"/>
              </a:defRPr>
            </a:lvl4pPr>
            <a:lvl5pPr marL="1552575" indent="-227013" algn="l" rtl="0" eaLnBrk="0" fontAlgn="base" hangingPunct="0">
              <a:spcBef>
                <a:spcPct val="20000"/>
              </a:spcBef>
              <a:spcAft>
                <a:spcPct val="0"/>
              </a:spcAft>
              <a:buClr>
                <a:srgbClr val="7F7F7F"/>
              </a:buClr>
              <a:buFont typeface="Arial" charset="0"/>
              <a:buChar char="•"/>
              <a:defRPr sz="1400" kern="1200">
                <a:solidFill>
                  <a:schemeClr val="tx1"/>
                </a:solidFill>
                <a:latin typeface="+mn-lt"/>
                <a:ea typeface="+mn-ea"/>
                <a:cs typeface="+mn-cs"/>
              </a:defRPr>
            </a:lvl5pPr>
            <a:lvl6pPr marL="1737157" indent="-182859" algn="l" defTabSz="914293"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015" indent="-182859" algn="l" defTabSz="914293"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2874" indent="-182859" algn="l" defTabSz="914293"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5733" indent="-182859" algn="l" defTabSz="914293"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u="sng" dirty="0" smtClean="0"/>
              <a:t>Country Name</a:t>
            </a:r>
            <a:endParaRPr lang="en-US" u="sng" dirty="0"/>
          </a:p>
          <a:p>
            <a:r>
              <a:rPr lang="en-US" sz="2400" dirty="0"/>
              <a:t>Population: 11.5 million</a:t>
            </a:r>
          </a:p>
          <a:p>
            <a:endParaRPr lang="en-US" sz="2400" dirty="0"/>
          </a:p>
          <a:p>
            <a:pPr marL="114300" indent="0">
              <a:buNone/>
            </a:pPr>
            <a:r>
              <a:rPr lang="en-US" u="sng" dirty="0" smtClean="0"/>
              <a:t>City Name</a:t>
            </a:r>
            <a:endParaRPr lang="en-US" u="sng" dirty="0"/>
          </a:p>
          <a:p>
            <a:r>
              <a:rPr lang="en-US" sz="2400" dirty="0"/>
              <a:t>Population: 1 million</a:t>
            </a:r>
          </a:p>
        </p:txBody>
      </p:sp>
      <p:sp>
        <p:nvSpPr>
          <p:cNvPr id="12" name="Content Placeholder 2"/>
          <p:cNvSpPr txBox="1">
            <a:spLocks/>
          </p:cNvSpPr>
          <p:nvPr/>
        </p:nvSpPr>
        <p:spPr bwMode="auto">
          <a:xfrm>
            <a:off x="3962400" y="3962400"/>
            <a:ext cx="5181600" cy="20574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marL="341313" indent="-227013"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1pPr>
            <a:lvl2pPr marL="638175" indent="-227013" algn="l" rtl="0" eaLnBrk="0" fontAlgn="base" hangingPunct="0">
              <a:spcBef>
                <a:spcPct val="20000"/>
              </a:spcBef>
              <a:spcAft>
                <a:spcPct val="0"/>
              </a:spcAft>
              <a:buClr>
                <a:srgbClr val="7F7F7F"/>
              </a:buClr>
              <a:buFont typeface="Arial" panose="020B0604020202020204" pitchFamily="34" charset="0"/>
              <a:buChar char="–"/>
              <a:defRPr sz="2400" kern="1200">
                <a:solidFill>
                  <a:schemeClr val="tx1"/>
                </a:solidFill>
                <a:latin typeface="+mn-lt"/>
                <a:ea typeface="+mn-ea"/>
                <a:cs typeface="+mn-cs"/>
              </a:defRPr>
            </a:lvl2pPr>
            <a:lvl3pPr marL="1003300" indent="-227013" algn="l" rtl="0" eaLnBrk="0" fontAlgn="base" hangingPunct="0">
              <a:spcBef>
                <a:spcPct val="20000"/>
              </a:spcBef>
              <a:spcAft>
                <a:spcPct val="0"/>
              </a:spcAft>
              <a:buClr>
                <a:srgbClr val="7F7F7F"/>
              </a:buClr>
              <a:buFont typeface="Arial" charset="0"/>
              <a:buChar char="•"/>
              <a:defRPr kern="1200">
                <a:solidFill>
                  <a:schemeClr val="tx1"/>
                </a:solidFill>
                <a:latin typeface="+mn-lt"/>
                <a:ea typeface="+mn-ea"/>
                <a:cs typeface="+mn-cs"/>
              </a:defRPr>
            </a:lvl3pPr>
            <a:lvl4pPr marL="1277938" indent="-227013" algn="l" rtl="0" eaLnBrk="0" fontAlgn="base" hangingPunct="0">
              <a:spcBef>
                <a:spcPct val="20000"/>
              </a:spcBef>
              <a:spcAft>
                <a:spcPct val="0"/>
              </a:spcAft>
              <a:buClr>
                <a:srgbClr val="7F7F7F"/>
              </a:buClr>
              <a:buFont typeface="Arial" panose="020B0604020202020204" pitchFamily="34" charset="0"/>
              <a:buChar char="–"/>
              <a:defRPr sz="1600" kern="1200">
                <a:solidFill>
                  <a:schemeClr val="tx1"/>
                </a:solidFill>
                <a:latin typeface="+mn-lt"/>
                <a:ea typeface="+mn-ea"/>
                <a:cs typeface="+mn-cs"/>
              </a:defRPr>
            </a:lvl4pPr>
            <a:lvl5pPr marL="1552575" indent="-227013" algn="l" rtl="0" eaLnBrk="0" fontAlgn="base" hangingPunct="0">
              <a:spcBef>
                <a:spcPct val="20000"/>
              </a:spcBef>
              <a:spcAft>
                <a:spcPct val="0"/>
              </a:spcAft>
              <a:buClr>
                <a:srgbClr val="7F7F7F"/>
              </a:buClr>
              <a:buFont typeface="Arial" charset="0"/>
              <a:buChar char="•"/>
              <a:defRPr sz="1400" kern="1200">
                <a:solidFill>
                  <a:schemeClr val="tx1"/>
                </a:solidFill>
                <a:latin typeface="+mn-lt"/>
                <a:ea typeface="+mn-ea"/>
                <a:cs typeface="+mn-cs"/>
              </a:defRPr>
            </a:lvl5pPr>
            <a:lvl6pPr marL="1737157" indent="-182859" algn="l" defTabSz="914293"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015" indent="-182859" algn="l" defTabSz="914293"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2874" indent="-182859" algn="l" defTabSz="914293"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5733" indent="-182859" algn="l" defTabSz="914293"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u="sng" dirty="0" smtClean="0"/>
              <a:t>Future Operating Environment</a:t>
            </a:r>
            <a:endParaRPr lang="en-US" u="sng" dirty="0"/>
          </a:p>
          <a:p>
            <a:r>
              <a:rPr lang="en-US" sz="2400" dirty="0" smtClean="0"/>
              <a:t>Dense population centers</a:t>
            </a:r>
          </a:p>
          <a:p>
            <a:r>
              <a:rPr lang="en-US" sz="2400" dirty="0" smtClean="0"/>
              <a:t>Mass migrations</a:t>
            </a:r>
            <a:endParaRPr lang="en-US" sz="2400" dirty="0"/>
          </a:p>
        </p:txBody>
      </p:sp>
      <p:grpSp>
        <p:nvGrpSpPr>
          <p:cNvPr id="11" name="Group 10"/>
          <p:cNvGrpSpPr/>
          <p:nvPr/>
        </p:nvGrpSpPr>
        <p:grpSpPr>
          <a:xfrm>
            <a:off x="533400" y="1905000"/>
            <a:ext cx="2362200" cy="2286000"/>
            <a:chOff x="533400" y="1905000"/>
            <a:chExt cx="2362200" cy="2286000"/>
          </a:xfrm>
        </p:grpSpPr>
        <p:sp>
          <p:nvSpPr>
            <p:cNvPr id="3" name="Oval 2"/>
            <p:cNvSpPr/>
            <p:nvPr/>
          </p:nvSpPr>
          <p:spPr>
            <a:xfrm>
              <a:off x="533400" y="1905000"/>
              <a:ext cx="2362200" cy="2286000"/>
            </a:xfrm>
            <a:prstGeom prst="ellipse">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3" idx="3"/>
            </p:cNvCxnSpPr>
            <p:nvPr/>
          </p:nvCxnSpPr>
          <p:spPr>
            <a:xfrm flipH="1">
              <a:off x="879336" y="2286000"/>
              <a:ext cx="1711464" cy="1570223"/>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675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lstStyle/>
          <a:p>
            <a:r>
              <a:rPr lang="en-US" dirty="0"/>
              <a:t>Prolonged </a:t>
            </a:r>
            <a:r>
              <a:rPr lang="en-US" dirty="0" smtClean="0"/>
              <a:t>presence</a:t>
            </a:r>
          </a:p>
          <a:p>
            <a:r>
              <a:rPr lang="en-US" dirty="0" smtClean="0"/>
              <a:t>Destabilization </a:t>
            </a:r>
            <a:r>
              <a:rPr lang="en-US" dirty="0"/>
              <a:t>by improper </a:t>
            </a:r>
            <a:r>
              <a:rPr lang="en-US" dirty="0" smtClean="0"/>
              <a:t>targeting</a:t>
            </a:r>
          </a:p>
          <a:p>
            <a:r>
              <a:rPr lang="en-US" dirty="0" smtClean="0"/>
              <a:t>Mission failure</a:t>
            </a:r>
          </a:p>
          <a:p>
            <a:r>
              <a:rPr lang="en-US" dirty="0"/>
              <a:t>L</a:t>
            </a:r>
            <a:r>
              <a:rPr lang="en-US" dirty="0" smtClean="0"/>
              <a:t>egitimize </a:t>
            </a:r>
            <a:r>
              <a:rPr lang="en-US" dirty="0"/>
              <a:t>malign </a:t>
            </a:r>
            <a:r>
              <a:rPr lang="en-US" dirty="0" smtClean="0"/>
              <a:t>actors</a:t>
            </a:r>
          </a:p>
          <a:p>
            <a:r>
              <a:rPr lang="en-US" dirty="0"/>
              <a:t>L</a:t>
            </a:r>
            <a:r>
              <a:rPr lang="en-US" dirty="0" smtClean="0"/>
              <a:t>ose </a:t>
            </a:r>
            <a:r>
              <a:rPr lang="en-US" dirty="0"/>
              <a:t>support of the HN </a:t>
            </a:r>
            <a:r>
              <a:rPr lang="en-US" dirty="0" smtClean="0"/>
              <a:t>populace</a:t>
            </a:r>
          </a:p>
          <a:p>
            <a:r>
              <a:rPr lang="en-US" dirty="0"/>
              <a:t>L</a:t>
            </a:r>
            <a:r>
              <a:rPr lang="en-US" dirty="0" smtClean="0"/>
              <a:t>oss </a:t>
            </a:r>
            <a:r>
              <a:rPr lang="en-US" dirty="0"/>
              <a:t>of message </a:t>
            </a:r>
            <a:r>
              <a:rPr lang="en-US" dirty="0" smtClean="0"/>
              <a:t>credibility</a:t>
            </a:r>
          </a:p>
          <a:p>
            <a:r>
              <a:rPr lang="en-US" dirty="0" smtClean="0"/>
              <a:t>Improper MOEs</a:t>
            </a:r>
            <a:endParaRPr lang="en-US" dirty="0"/>
          </a:p>
        </p:txBody>
      </p:sp>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5</a:t>
            </a:fld>
            <a:endParaRPr lang="en-US" dirty="0"/>
          </a:p>
        </p:txBody>
      </p:sp>
    </p:spTree>
    <p:extLst>
      <p:ext uri="{BB962C8B-B14F-4D97-AF65-F5344CB8AC3E}">
        <p14:creationId xmlns:p14="http://schemas.microsoft.com/office/powerpoint/2010/main" val="146355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Engagement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1000" y="1600200"/>
            <a:ext cx="3553522" cy="1804964"/>
          </a:xfrm>
          <a:effectLst>
            <a:outerShdw blurRad="50800" dist="38100" dir="2700000" algn="tl" rotWithShape="0">
              <a:prstClr val="black">
                <a:alpha val="40000"/>
              </a:prstClr>
            </a:outerShdw>
          </a:effectLst>
        </p:spPr>
      </p:pic>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6</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 y="3657600"/>
            <a:ext cx="3429000" cy="2667000"/>
          </a:xfrm>
          <a:prstGeom prst="rect">
            <a:avLst/>
          </a:prstGeom>
          <a:effectLst>
            <a:outerShdw blurRad="50800" dist="38100" dir="2700000" algn="tl" rotWithShape="0">
              <a:prstClr val="black">
                <a:alpha val="40000"/>
              </a:prstClr>
            </a:outerShdw>
          </a:effectLst>
        </p:spPr>
      </p:pic>
      <p:sp>
        <p:nvSpPr>
          <p:cNvPr id="7" name="Content Placeholder 2"/>
          <p:cNvSpPr txBox="1">
            <a:spLocks/>
          </p:cNvSpPr>
          <p:nvPr/>
        </p:nvSpPr>
        <p:spPr bwMode="auto">
          <a:xfrm>
            <a:off x="4267200" y="1600200"/>
            <a:ext cx="4648200" cy="43434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marL="341313" indent="-227013"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1pPr>
            <a:lvl2pPr marL="638175" indent="-227013" algn="l" rtl="0" eaLnBrk="0" fontAlgn="base" hangingPunct="0">
              <a:spcBef>
                <a:spcPct val="20000"/>
              </a:spcBef>
              <a:spcAft>
                <a:spcPct val="0"/>
              </a:spcAft>
              <a:buClr>
                <a:srgbClr val="7F7F7F"/>
              </a:buClr>
              <a:buFont typeface="Arial" panose="020B0604020202020204" pitchFamily="34" charset="0"/>
              <a:buChar char="–"/>
              <a:defRPr sz="2400" kern="1200">
                <a:solidFill>
                  <a:schemeClr val="tx1"/>
                </a:solidFill>
                <a:latin typeface="+mn-lt"/>
                <a:ea typeface="+mn-ea"/>
                <a:cs typeface="+mn-cs"/>
              </a:defRPr>
            </a:lvl2pPr>
            <a:lvl3pPr marL="1003300" indent="-227013" algn="l" rtl="0" eaLnBrk="0" fontAlgn="base" hangingPunct="0">
              <a:spcBef>
                <a:spcPct val="20000"/>
              </a:spcBef>
              <a:spcAft>
                <a:spcPct val="0"/>
              </a:spcAft>
              <a:buClr>
                <a:srgbClr val="7F7F7F"/>
              </a:buClr>
              <a:buFont typeface="Arial" charset="0"/>
              <a:buChar char="•"/>
              <a:defRPr kern="1200">
                <a:solidFill>
                  <a:schemeClr val="tx1"/>
                </a:solidFill>
                <a:latin typeface="+mn-lt"/>
                <a:ea typeface="+mn-ea"/>
                <a:cs typeface="+mn-cs"/>
              </a:defRPr>
            </a:lvl3pPr>
            <a:lvl4pPr marL="1277938" indent="-227013" algn="l" rtl="0" eaLnBrk="0" fontAlgn="base" hangingPunct="0">
              <a:spcBef>
                <a:spcPct val="20000"/>
              </a:spcBef>
              <a:spcAft>
                <a:spcPct val="0"/>
              </a:spcAft>
              <a:buClr>
                <a:srgbClr val="7F7F7F"/>
              </a:buClr>
              <a:buFont typeface="Arial" panose="020B0604020202020204" pitchFamily="34" charset="0"/>
              <a:buChar char="–"/>
              <a:defRPr sz="1600" kern="1200">
                <a:solidFill>
                  <a:schemeClr val="tx1"/>
                </a:solidFill>
                <a:latin typeface="+mn-lt"/>
                <a:ea typeface="+mn-ea"/>
                <a:cs typeface="+mn-cs"/>
              </a:defRPr>
            </a:lvl4pPr>
            <a:lvl5pPr marL="1552575" indent="-227013" algn="l" rtl="0" eaLnBrk="0" fontAlgn="base" hangingPunct="0">
              <a:spcBef>
                <a:spcPct val="20000"/>
              </a:spcBef>
              <a:spcAft>
                <a:spcPct val="0"/>
              </a:spcAft>
              <a:buClr>
                <a:srgbClr val="7F7F7F"/>
              </a:buClr>
              <a:buFont typeface="Arial" charset="0"/>
              <a:buChar char="•"/>
              <a:defRPr sz="1400" kern="1200">
                <a:solidFill>
                  <a:schemeClr val="tx1"/>
                </a:solidFill>
                <a:latin typeface="+mn-lt"/>
                <a:ea typeface="+mn-ea"/>
                <a:cs typeface="+mn-cs"/>
              </a:defRPr>
            </a:lvl5pPr>
            <a:lvl6pPr marL="1737157" indent="-182859" algn="l" defTabSz="914293"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015" indent="-182859" algn="l" defTabSz="914293"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2874" indent="-182859" algn="l" defTabSz="914293"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5733" indent="-182859" algn="l" defTabSz="914293"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a:t>It’s a people business</a:t>
            </a:r>
          </a:p>
          <a:p>
            <a:endParaRPr lang="en-US" sz="2400" dirty="0" smtClean="0"/>
          </a:p>
          <a:p>
            <a:r>
              <a:rPr lang="en-US" sz="2400" dirty="0" smtClean="0"/>
              <a:t>Engagements</a:t>
            </a:r>
            <a:endParaRPr lang="en-US" sz="2400" dirty="0"/>
          </a:p>
          <a:p>
            <a:r>
              <a:rPr lang="en-US" sz="2400" dirty="0" smtClean="0"/>
              <a:t>Assessments</a:t>
            </a:r>
          </a:p>
          <a:p>
            <a:r>
              <a:rPr lang="en-US" sz="2400" dirty="0" smtClean="0"/>
              <a:t>Access</a:t>
            </a:r>
          </a:p>
          <a:p>
            <a:r>
              <a:rPr lang="en-US" sz="2400" dirty="0" smtClean="0"/>
              <a:t>Every network can be traced to a person</a:t>
            </a:r>
          </a:p>
          <a:p>
            <a:r>
              <a:rPr lang="en-US" sz="2400" dirty="0" smtClean="0"/>
              <a:t>Sources of Stability/Instability</a:t>
            </a:r>
          </a:p>
          <a:p>
            <a:r>
              <a:rPr lang="en-US" sz="2400" dirty="0" smtClean="0"/>
              <a:t>Spoilers/Bad Actors</a:t>
            </a:r>
          </a:p>
          <a:p>
            <a:endParaRPr lang="en-US" sz="2400" dirty="0" smtClean="0"/>
          </a:p>
          <a:p>
            <a:endParaRPr lang="en-US" sz="2400" dirty="0" smtClean="0"/>
          </a:p>
        </p:txBody>
      </p:sp>
    </p:spTree>
    <p:extLst>
      <p:ext uri="{BB962C8B-B14F-4D97-AF65-F5344CB8AC3E}">
        <p14:creationId xmlns:p14="http://schemas.microsoft.com/office/powerpoint/2010/main" val="3618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Civil Preparation of the Battlespace</a:t>
            </a:r>
            <a:endParaRPr lang="en-US" sz="3200" dirty="0"/>
          </a:p>
        </p:txBody>
      </p:sp>
      <p:sp>
        <p:nvSpPr>
          <p:cNvPr id="3" name="Content Placeholder 2"/>
          <p:cNvSpPr>
            <a:spLocks noGrp="1"/>
          </p:cNvSpPr>
          <p:nvPr>
            <p:ph idx="1"/>
          </p:nvPr>
        </p:nvSpPr>
        <p:spPr>
          <a:xfrm>
            <a:off x="228600" y="1600200"/>
            <a:ext cx="8763000" cy="4800600"/>
          </a:xfrm>
        </p:spPr>
        <p:txBody>
          <a:bodyPr/>
          <a:lstStyle/>
          <a:p>
            <a:r>
              <a:rPr lang="en-US" sz="1600" b="1" i="1" dirty="0" smtClean="0"/>
              <a:t>Civil Considerations – Areas Structures Capabilities Organizations People Events</a:t>
            </a:r>
          </a:p>
          <a:p>
            <a:r>
              <a:rPr lang="en-US" sz="1600" b="1" i="1" dirty="0" smtClean="0"/>
              <a:t>Operational Variables – Political Military Economic Social Infrastructure Information</a:t>
            </a:r>
          </a:p>
          <a:p>
            <a:r>
              <a:rPr lang="en-US" sz="1600" b="1" i="1" dirty="0" smtClean="0"/>
              <a:t>Civil Environment Factors and Relevance</a:t>
            </a:r>
          </a:p>
          <a:p>
            <a:r>
              <a:rPr lang="en-US" sz="1600" b="1" i="1" dirty="0" smtClean="0"/>
              <a:t>Key Influences – Motivations/Goals, Impact</a:t>
            </a:r>
          </a:p>
          <a:p>
            <a:r>
              <a:rPr lang="en-US" sz="1600" b="1" i="1" dirty="0" smtClean="0"/>
              <a:t>Operational Culture – Impacts on MAGTF Operations</a:t>
            </a:r>
          </a:p>
          <a:p>
            <a:r>
              <a:rPr lang="en-US" sz="1600" b="1" i="1" dirty="0" smtClean="0"/>
              <a:t>Stability and Instability Factors – Grievances, Resiliencies</a:t>
            </a:r>
          </a:p>
          <a:p>
            <a:r>
              <a:rPr lang="en-US" sz="1600" b="1" i="1" dirty="0" smtClean="0"/>
              <a:t>Stable Civil Environment Narrative</a:t>
            </a:r>
          </a:p>
          <a:p>
            <a:endParaRPr lang="en-US" sz="1600" b="1" i="1" dirty="0"/>
          </a:p>
          <a:p>
            <a:pPr marL="114300" indent="0">
              <a:buNone/>
            </a:pPr>
            <a:endParaRPr lang="en-US" sz="1600" b="1" i="1" dirty="0" smtClean="0"/>
          </a:p>
          <a:p>
            <a:endParaRPr lang="en-US" sz="1600" dirty="0" smtClean="0"/>
          </a:p>
          <a:p>
            <a:endParaRPr lang="en-US" sz="1600" dirty="0"/>
          </a:p>
        </p:txBody>
      </p:sp>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7</a:t>
            </a:fld>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9400" y="2514600"/>
            <a:ext cx="2130950" cy="1677725"/>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0800" y="3886200"/>
            <a:ext cx="2122998" cy="1009815"/>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800" y="4724400"/>
            <a:ext cx="1733384" cy="1653871"/>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62200" y="5029200"/>
            <a:ext cx="2162755" cy="1574358"/>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24400" y="5105400"/>
            <a:ext cx="2170706" cy="1455089"/>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48400" y="4419600"/>
            <a:ext cx="2081463" cy="1564105"/>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19600" y="3505200"/>
            <a:ext cx="2009274" cy="126331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37320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400" y="1524000"/>
            <a:ext cx="1484596" cy="99516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CPB – IPB - MCPP</a:t>
            </a:r>
            <a:endParaRPr lang="en-US" dirty="0"/>
          </a:p>
        </p:txBody>
      </p:sp>
      <p:sp>
        <p:nvSpPr>
          <p:cNvPr id="4" name="Slide Number Placeholder 3"/>
          <p:cNvSpPr>
            <a:spLocks noGrp="1"/>
          </p:cNvSpPr>
          <p:nvPr>
            <p:ph type="sldNum" sz="quarter" idx="4"/>
          </p:nvPr>
        </p:nvSpPr>
        <p:spPr/>
        <p:txBody>
          <a:bodyPr/>
          <a:lstStyle/>
          <a:p>
            <a:pPr>
              <a:defRPr/>
            </a:pPr>
            <a:fld id="{2A215C8E-3852-4995-A81D-35309920CD00}" type="slidenum">
              <a:rPr lang="en-US" smtClean="0"/>
              <a:pPr>
                <a:defRPr/>
              </a:pPr>
              <a:t>8</a:t>
            </a:fld>
            <a:endParaRPr lang="en-US" dirty="0"/>
          </a:p>
        </p:txBody>
      </p:sp>
      <p:grpSp>
        <p:nvGrpSpPr>
          <p:cNvPr id="5" name="Group 4"/>
          <p:cNvGrpSpPr/>
          <p:nvPr/>
        </p:nvGrpSpPr>
        <p:grpSpPr>
          <a:xfrm>
            <a:off x="2307771" y="1676400"/>
            <a:ext cx="6455229" cy="4738914"/>
            <a:chOff x="1344386" y="1357086"/>
            <a:chExt cx="6455229" cy="4738914"/>
          </a:xfrm>
        </p:grpSpPr>
        <p:graphicFrame>
          <p:nvGraphicFramePr>
            <p:cNvPr id="6" name="Diagram 5"/>
            <p:cNvGraphicFramePr/>
            <p:nvPr/>
          </p:nvGraphicFramePr>
          <p:xfrm>
            <a:off x="1344386" y="1357086"/>
            <a:ext cx="6455229" cy="4738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a:grpSpLocks/>
            </p:cNvGrpSpPr>
            <p:nvPr/>
          </p:nvGrpSpPr>
          <p:grpSpPr bwMode="auto">
            <a:xfrm>
              <a:off x="3541581" y="3314627"/>
              <a:ext cx="2060838" cy="876373"/>
              <a:chOff x="2352" y="2380"/>
              <a:chExt cx="1324" cy="327"/>
            </a:xfrm>
          </p:grpSpPr>
          <p:sp>
            <p:nvSpPr>
              <p:cNvPr id="8" name="Oval 7"/>
              <p:cNvSpPr>
                <a:spLocks noChangeArrowheads="1"/>
              </p:cNvSpPr>
              <p:nvPr/>
            </p:nvSpPr>
            <p:spPr bwMode="auto">
              <a:xfrm>
                <a:off x="2375" y="2380"/>
                <a:ext cx="1273" cy="327"/>
              </a:xfrm>
              <a:prstGeom prst="ellipse">
                <a:avLst/>
              </a:prstGeom>
              <a:solidFill>
                <a:schemeClr val="bg2">
                  <a:lumMod val="75000"/>
                </a:schemeClr>
              </a:solidFill>
              <a:ln w="3175">
                <a:solidFill>
                  <a:schemeClr val="tx1"/>
                </a:solidFill>
                <a:round/>
                <a:headEnd/>
                <a:tailEnd/>
              </a:ln>
            </p:spPr>
            <p:txBody>
              <a:bodyPr wrap="square" anchor="ctr">
                <a:spAutoFit/>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endParaRPr lang="en-US">
                  <a:latin typeface="+mn-lt"/>
                </a:endParaRPr>
              </a:p>
            </p:txBody>
          </p:sp>
          <p:sp>
            <p:nvSpPr>
              <p:cNvPr id="9" name="Text Box 61"/>
              <p:cNvSpPr txBox="1">
                <a:spLocks noChangeArrowheads="1"/>
              </p:cNvSpPr>
              <p:nvPr/>
            </p:nvSpPr>
            <p:spPr bwMode="auto">
              <a:xfrm>
                <a:off x="2352" y="2472"/>
                <a:ext cx="1324" cy="149"/>
              </a:xfrm>
              <a:prstGeom prst="rect">
                <a:avLst/>
              </a:prstGeom>
              <a:noFill/>
              <a:ln w="3175" algn="ctr">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lgn="ctr">
                  <a:spcBef>
                    <a:spcPct val="50000"/>
                  </a:spcBef>
                </a:pPr>
                <a:r>
                  <a:rPr lang="en-US" sz="2000" b="1" dirty="0">
                    <a:latin typeface="+mn-lt"/>
                  </a:rPr>
                  <a:t>Design</a:t>
                </a:r>
              </a:p>
            </p:txBody>
          </p:sp>
        </p:grpSp>
      </p:grpSp>
      <p:sp>
        <p:nvSpPr>
          <p:cNvPr id="10" name="Right Arrow 9"/>
          <p:cNvSpPr/>
          <p:nvPr/>
        </p:nvSpPr>
        <p:spPr>
          <a:xfrm>
            <a:off x="3124200" y="1600200"/>
            <a:ext cx="13716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 P B</a:t>
            </a:r>
            <a:endParaRPr lang="en-US" b="1" dirty="0"/>
          </a:p>
        </p:txBody>
      </p:sp>
      <p:pic>
        <p:nvPicPr>
          <p:cNvPr id="12" name="Picture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28600" y="2438400"/>
            <a:ext cx="1095647" cy="521150"/>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52400" y="1828800"/>
            <a:ext cx="833840" cy="79559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09600" y="2057400"/>
            <a:ext cx="888496" cy="646773"/>
          </a:xfrm>
          <a:prstGeom prst="rect">
            <a:avLst/>
          </a:prstGeom>
          <a:ln>
            <a:solidFill>
              <a:schemeClr val="tx1"/>
            </a:solidFill>
          </a:ln>
          <a:effectLst>
            <a:outerShdw blurRad="50800" dist="38100" dir="2700000" algn="tl" rotWithShape="0">
              <a:prstClr val="black">
                <a:alpha val="40000"/>
              </a:prstClr>
            </a:outerShdw>
          </a:effectLst>
        </p:spPr>
      </p:pic>
      <p:pic>
        <p:nvPicPr>
          <p:cNvPr id="16" name="Picture 15"/>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219200" y="2438400"/>
            <a:ext cx="729610" cy="548262"/>
          </a:xfrm>
          <a:prstGeom prst="rect">
            <a:avLst/>
          </a:prstGeom>
          <a:ln>
            <a:solidFill>
              <a:schemeClr val="tx1"/>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43000" y="1828800"/>
            <a:ext cx="833839" cy="524270"/>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838200" y="2667000"/>
            <a:ext cx="677494" cy="533400"/>
          </a:xfrm>
          <a:prstGeom prst="rect">
            <a:avLst/>
          </a:prstGeom>
          <a:ln>
            <a:solidFill>
              <a:schemeClr val="tx1"/>
            </a:solidFill>
          </a:ln>
          <a:effectLst>
            <a:outerShdw blurRad="50800" dist="38100" dir="2700000" algn="tl" rotWithShape="0">
              <a:prstClr val="black">
                <a:alpha val="40000"/>
              </a:prstClr>
            </a:outerShdw>
          </a:effectLst>
        </p:spPr>
      </p:pic>
      <p:sp>
        <p:nvSpPr>
          <p:cNvPr id="26" name="Right Arrow 25"/>
          <p:cNvSpPr/>
          <p:nvPr/>
        </p:nvSpPr>
        <p:spPr>
          <a:xfrm>
            <a:off x="2057400" y="1600200"/>
            <a:ext cx="990600"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t>
            </a:r>
            <a:r>
              <a:rPr lang="en-US" b="1" dirty="0" smtClean="0"/>
              <a:t> P B</a:t>
            </a:r>
            <a:endParaRPr lang="en-US" b="1" dirty="0"/>
          </a:p>
        </p:txBody>
      </p:sp>
    </p:spTree>
    <p:extLst>
      <p:ext uri="{BB962C8B-B14F-4D97-AF65-F5344CB8AC3E}">
        <p14:creationId xmlns:p14="http://schemas.microsoft.com/office/powerpoint/2010/main" val="325571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MARCIMS</a:t>
            </a:r>
            <a:endParaRPr lang="en-US" dirty="0"/>
          </a:p>
        </p:txBody>
      </p:sp>
      <p:sp>
        <p:nvSpPr>
          <p:cNvPr id="4" name="Slide Number Placeholder 3"/>
          <p:cNvSpPr>
            <a:spLocks noGrp="1"/>
          </p:cNvSpPr>
          <p:nvPr>
            <p:ph type="sldNum" sz="quarter" idx="4"/>
          </p:nvPr>
        </p:nvSpPr>
        <p:spPr/>
        <p:txBody>
          <a:bodyPr/>
          <a:lstStyle/>
          <a:p>
            <a:pPr>
              <a:defRPr/>
            </a:pPr>
            <a:r>
              <a:rPr lang="en-US" dirty="0"/>
              <a:t>8</a:t>
            </a:r>
          </a:p>
        </p:txBody>
      </p:sp>
      <p:sp>
        <p:nvSpPr>
          <p:cNvPr id="5" name="Content Placeholder 2"/>
          <p:cNvSpPr>
            <a:spLocks noGrp="1"/>
          </p:cNvSpPr>
          <p:nvPr>
            <p:ph idx="1"/>
          </p:nvPr>
        </p:nvSpPr>
        <p:spPr>
          <a:xfrm>
            <a:off x="-44666" y="1816206"/>
            <a:ext cx="3439236" cy="4051194"/>
          </a:xfrm>
        </p:spPr>
        <p:txBody>
          <a:bodyPr/>
          <a:lstStyle/>
          <a:p>
            <a:r>
              <a:rPr lang="en-US" sz="1600" b="1" dirty="0"/>
              <a:t>MARCIMS Mobile</a:t>
            </a:r>
            <a:r>
              <a:rPr lang="en-US" sz="1600" dirty="0"/>
              <a:t> (hand-held device)</a:t>
            </a:r>
          </a:p>
          <a:p>
            <a:pPr lvl="1"/>
            <a:r>
              <a:rPr lang="en-US" sz="2000" dirty="0"/>
              <a:t>Collect data in the </a:t>
            </a:r>
            <a:r>
              <a:rPr lang="en-US" sz="2000" dirty="0" smtClean="0"/>
              <a:t>field</a:t>
            </a:r>
          </a:p>
          <a:p>
            <a:pPr lvl="1"/>
            <a:r>
              <a:rPr lang="en-US" sz="2000" dirty="0" smtClean="0"/>
              <a:t>Can </a:t>
            </a:r>
            <a:r>
              <a:rPr lang="en-US" sz="2000" dirty="0"/>
              <a:t>be used in a disconnected </a:t>
            </a:r>
            <a:r>
              <a:rPr lang="en-US" sz="2000" dirty="0" smtClean="0"/>
              <a:t>environment</a:t>
            </a:r>
          </a:p>
          <a:p>
            <a:pPr lvl="1"/>
            <a:r>
              <a:rPr lang="en-US" sz="2000" dirty="0" smtClean="0"/>
              <a:t>Not exclusive</a:t>
            </a:r>
            <a:endParaRPr lang="en-US" sz="2000" b="1" dirty="0"/>
          </a:p>
          <a:p>
            <a:r>
              <a:rPr lang="en-US" sz="1600" b="1" dirty="0"/>
              <a:t>MARCIMS Portal </a:t>
            </a:r>
            <a:r>
              <a:rPr lang="en-US" sz="1600" dirty="0"/>
              <a:t>(web- based)</a:t>
            </a:r>
          </a:p>
          <a:p>
            <a:pPr lvl="1"/>
            <a:r>
              <a:rPr lang="en-US" sz="2000" dirty="0"/>
              <a:t>Semantic W</a:t>
            </a:r>
            <a:r>
              <a:rPr lang="en-US" sz="2000" dirty="0" smtClean="0"/>
              <a:t>iki </a:t>
            </a:r>
            <a:r>
              <a:rPr lang="en-US" sz="2000" dirty="0"/>
              <a:t>knowledge base </a:t>
            </a:r>
            <a:r>
              <a:rPr lang="en-US" sz="2000" dirty="0" smtClean="0"/>
              <a:t>portal </a:t>
            </a:r>
          </a:p>
          <a:p>
            <a:pPr lvl="2"/>
            <a:r>
              <a:rPr lang="en-US" sz="1600" dirty="0"/>
              <a:t>Collect via forms</a:t>
            </a:r>
          </a:p>
          <a:p>
            <a:pPr lvl="2"/>
            <a:r>
              <a:rPr lang="en-US" sz="1600" dirty="0"/>
              <a:t>Create queries</a:t>
            </a:r>
          </a:p>
          <a:p>
            <a:pPr lvl="2"/>
            <a:r>
              <a:rPr lang="en-US" sz="1600" dirty="0"/>
              <a:t>Build </a:t>
            </a:r>
            <a:r>
              <a:rPr lang="en-US" sz="1600" dirty="0" smtClean="0"/>
              <a:t>pages</a:t>
            </a:r>
            <a:endParaRPr lang="en-US" sz="16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6672" y="1893497"/>
            <a:ext cx="3215796" cy="2118488"/>
          </a:xfrm>
          <a:prstGeom prst="rect">
            <a:avLst/>
          </a:prstGeom>
        </p:spPr>
      </p:pic>
      <p:pic>
        <p:nvPicPr>
          <p:cNvPr id="7" name="Picture 6" descr="marcims_overview.jpg"/>
          <p:cNvPicPr/>
          <p:nvPr/>
        </p:nvPicPr>
        <p:blipFill>
          <a:blip r:embed="rId4" cstate="email">
            <a:lum/>
            <a:extLst>
              <a:ext uri="{28A0092B-C50C-407E-A947-70E740481C1C}">
                <a14:useLocalDpi xmlns:a14="http://schemas.microsoft.com/office/drawing/2010/main"/>
              </a:ext>
            </a:extLst>
          </a:blip>
          <a:srcRect/>
          <a:stretch>
            <a:fillRect/>
          </a:stretch>
        </p:blipFill>
        <p:spPr>
          <a:xfrm>
            <a:off x="3456432" y="2269998"/>
            <a:ext cx="1301136" cy="2642031"/>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4968" y="4021851"/>
            <a:ext cx="2857500" cy="183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4903174" y="3395561"/>
            <a:ext cx="398306" cy="390906"/>
          </a:xfrm>
          <a:prstGeom prst="rightArrow">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412206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18 Oct 2011_Theme1">
  <a:themeElements>
    <a:clrScheme name="Custom 29">
      <a:dk1>
        <a:srgbClr val="000000"/>
      </a:dk1>
      <a:lt1>
        <a:srgbClr val="FFFFFF"/>
      </a:lt1>
      <a:dk2>
        <a:srgbClr val="D1282E"/>
      </a:dk2>
      <a:lt2>
        <a:srgbClr val="FBD95A"/>
      </a:lt2>
      <a:accent1>
        <a:srgbClr val="7A7A7A"/>
      </a:accent1>
      <a:accent2>
        <a:srgbClr val="7A7A7A"/>
      </a:accent2>
      <a:accent3>
        <a:srgbClr val="445D9B"/>
      </a:accent3>
      <a:accent4>
        <a:srgbClr val="484A59"/>
      </a:accent4>
      <a:accent5>
        <a:srgbClr val="D1282E"/>
      </a:accent5>
      <a:accent6>
        <a:srgbClr val="C8AC5C"/>
      </a:accent6>
      <a:hlink>
        <a:srgbClr val="A38737"/>
      </a:hlink>
      <a:folHlink>
        <a:srgbClr val="D1282E"/>
      </a:folHlink>
    </a:clrScheme>
    <a:fontScheme name="Custom 1">
      <a:majorFont>
        <a:latin typeface="Times New Roman"/>
        <a:ea typeface=""/>
        <a:cs typeface=""/>
      </a:majorFont>
      <a:minorFont>
        <a:latin typeface="Arial"/>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txDef>
      <a:spPr bwMode="auto">
        <a:noFill/>
        <a:ln w="9525">
          <a:noFill/>
          <a:miter lim="800000"/>
          <a:headEnd/>
          <a:tailEnd/>
        </a:ln>
      </a:spPr>
      <a:bodyPr wrap="square">
        <a:spAutoFit/>
      </a:bodyPr>
      <a:lstStyle>
        <a:defPPr marL="0" marR="0" indent="0" algn="ctr"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noProof="0" dirty="0" smtClean="0">
            <a:ln>
              <a:noFill/>
            </a:ln>
            <a:solidFill>
              <a:sysClr val="windowText" lastClr="000000"/>
            </a:solidFill>
            <a:effectLst/>
            <a:uLnTx/>
            <a:uFillTx/>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1490</Words>
  <Application>Microsoft Office PowerPoint</Application>
  <PresentationFormat>On-screen Show (4:3)</PresentationFormat>
  <Paragraphs>335</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Tahoma</vt:lpstr>
      <vt:lpstr>Times New Roman</vt:lpstr>
      <vt:lpstr>4_18 Oct 2011_Theme1</vt:lpstr>
      <vt:lpstr>Civil Affairs Capabilities Brief</vt:lpstr>
      <vt:lpstr>Agenda</vt:lpstr>
      <vt:lpstr>CA, CAO &amp; CMO</vt:lpstr>
      <vt:lpstr>Targeting the Population</vt:lpstr>
      <vt:lpstr>Risks</vt:lpstr>
      <vt:lpstr>Network Engagement</vt:lpstr>
      <vt:lpstr>Civil Preparation of the Battlespace</vt:lpstr>
      <vt:lpstr>CPB – IPB - MCPP</vt:lpstr>
      <vt:lpstr>MARCIMS</vt:lpstr>
      <vt:lpstr>CA Integration Matrix</vt:lpstr>
      <vt:lpstr>CA Integration Matrix</vt:lpstr>
      <vt:lpstr>Concept of Support</vt:lpstr>
      <vt:lpstr>CA Activities</vt:lpstr>
      <vt:lpstr>Support to GCE</vt:lpstr>
      <vt:lpstr>CA Forces</vt:lpstr>
      <vt:lpstr>CA Training</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Methodology</dc:title>
  <dc:creator/>
  <cp:lastModifiedBy/>
  <cp:revision>1</cp:revision>
  <dcterms:created xsi:type="dcterms:W3CDTF">2014-07-01T23:14:12Z</dcterms:created>
  <dcterms:modified xsi:type="dcterms:W3CDTF">2018-04-09T11:55:49Z</dcterms:modified>
</cp:coreProperties>
</file>