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85" r:id="rId5"/>
    <p:sldId id="286" r:id="rId6"/>
    <p:sldId id="287" r:id="rId7"/>
    <p:sldId id="261" r:id="rId8"/>
    <p:sldId id="262" r:id="rId9"/>
    <p:sldId id="267" r:id="rId10"/>
    <p:sldId id="268" r:id="rId11"/>
    <p:sldId id="269" r:id="rId12"/>
    <p:sldId id="270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9" r:id="rId26"/>
    <p:sldId id="29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624" autoAdjust="0"/>
  </p:normalViewPr>
  <p:slideViewPr>
    <p:cSldViewPr>
      <p:cViewPr varScale="1">
        <p:scale>
          <a:sx n="62" d="100"/>
          <a:sy n="62" d="100"/>
        </p:scale>
        <p:origin x="-90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F5192-E582-430A-8B59-9DC8A50C90C0}" type="datetimeFigureOut">
              <a:rPr lang="en-US" smtClean="0"/>
              <a:pPr/>
              <a:t>2/25/2015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6EA1A-6F38-488F-A5C1-5401BEE4C0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1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010A2-2B69-4DDA-9DF7-8404F0CD3AA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463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90F4D-B9FF-4DDA-B9FF-768CA272CF7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90F4D-B9FF-4DDA-B9FF-768CA272CF7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90F4D-B9FF-4DDA-B9FF-768CA272CF7E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90F4D-B9FF-4DDA-B9FF-768CA272CF7E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90F4D-B9FF-4DDA-B9FF-768CA272CF7E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90F4D-B9FF-4DDA-B9FF-768CA272CF7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90F4D-B9FF-4DDA-B9FF-768CA272CF7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0B07F1-3A0A-41BF-B289-F3A80EE3F50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FD8CF6-512C-4FC9-988E-AC183D79A67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90F4D-B9FF-4DDA-B9FF-768CA272CF7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90F4D-B9FF-4DDA-B9FF-768CA272CF7E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90F4D-B9FF-4DDA-B9FF-768CA272CF7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90F4D-B9FF-4DDA-B9FF-768CA272CF7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D872B-9C02-4C81-8B89-BDF250D42F83}" type="datetime1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4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6F6-D8BF-4024-A385-E69AD231C194}" type="datetime1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2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7704-7D5B-4F19-925E-A7E6F67BE847}" type="datetime1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58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066800"/>
            <a:ext cx="7772400" cy="480060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23E969-D8DE-4EE3-8190-2C9486B724FC}" type="datetime1">
              <a:rPr lang="en-US" smtClean="0"/>
              <a:t>2/25/2015</a:t>
            </a:fld>
            <a:endParaRPr lang="en-US" sz="180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1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0179-680F-48EF-8126-9391D6D448C8}" type="datetime1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6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9B4B-D12E-4659-BF4B-B9F03CF1F758}" type="datetime1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09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48FC-BDA6-4E67-B4C7-D0ECD89EE713}" type="datetime1">
              <a:rPr lang="en-US" smtClean="0"/>
              <a:t>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8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87C8-FAB4-4D3F-9C2B-1FDEA3C76731}" type="datetime1">
              <a:rPr lang="en-US" smtClean="0"/>
              <a:t>2/25/2015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3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D6692-5FA0-45C9-8447-5FEC4643B1E6}" type="datetime1">
              <a:rPr lang="en-US" smtClean="0"/>
              <a:t>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0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836F-5F9A-4484-88FB-F38BF50436BA}" type="datetime1">
              <a:rPr lang="en-US" smtClean="0"/>
              <a:t>2/25/2015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6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740F-9069-4B95-BA14-6558B56192E0}" type="datetime1">
              <a:rPr lang="en-US" smtClean="0"/>
              <a:t>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7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4CB6-DB5E-47C6-929C-FE21E5177E11}" type="datetime1">
              <a:rPr lang="en-US" smtClean="0"/>
              <a:t>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0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AD143-3FDC-40BD-8CD3-AC59A583BB80}" type="datetime1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80D75-D63C-4C3C-BE64-A193C56033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00526"/>
            <a:ext cx="9144000" cy="155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u="sng" dirty="0" smtClean="0">
                <a:latin typeface="+mj-lt"/>
                <a:ea typeface="+mj-ea"/>
                <a:cs typeface="Times New Roman" pitchFamily="18" charset="0"/>
              </a:rPr>
              <a:t>INTRODUCTION TO THE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u="sng" dirty="0" smtClean="0">
                <a:latin typeface="+mj-lt"/>
                <a:ea typeface="+mj-ea"/>
                <a:cs typeface="Times New Roman" pitchFamily="18" charset="0"/>
              </a:rPr>
              <a:t>SERVICE RIFLE AND MAINTENANCE</a:t>
            </a:r>
          </a:p>
        </p:txBody>
      </p:sp>
      <p:pic>
        <p:nvPicPr>
          <p:cNvPr id="6" name="Picture 5" descr="Newban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33600"/>
            <a:ext cx="716280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74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u="sng" dirty="0" smtClean="0">
                <a:latin typeface="+mn-lt"/>
                <a:cs typeface="Times New Roman" pitchFamily="18" charset="0"/>
              </a:rPr>
              <a:t>DISASSEMBLE THE SERVICE RIFLE</a:t>
            </a:r>
            <a:endParaRPr lang="en-US" u="sng" dirty="0">
              <a:latin typeface="+mn-lt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066800"/>
            <a:ext cx="891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+mj-lt"/>
                <a:cs typeface="Times New Roman" pitchFamily="18" charset="0"/>
              </a:rPr>
              <a:t>The Disassembly of the Service Rifle into Three</a:t>
            </a:r>
          </a:p>
          <a:p>
            <a:r>
              <a:rPr lang="en-US" sz="3200" b="1" dirty="0" smtClean="0">
                <a:latin typeface="+mj-lt"/>
                <a:cs typeface="Times New Roman" pitchFamily="18" charset="0"/>
              </a:rPr>
              <a:t> Main Groups: </a:t>
            </a:r>
          </a:p>
          <a:p>
            <a:endParaRPr lang="en-US" sz="3200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  <a:cs typeface="Times New Roman" pitchFamily="18" charset="0"/>
              </a:rPr>
              <a:t>  Upper Receiver</a:t>
            </a: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  <a:cs typeface="Times New Roman" pitchFamily="18" charset="0"/>
              </a:rPr>
              <a:t>  Bolt Carrier Group</a:t>
            </a:r>
          </a:p>
          <a:p>
            <a:pPr>
              <a:buFont typeface="Arial" pitchFamily="34" charset="0"/>
              <a:buChar char="•"/>
            </a:pPr>
            <a:endParaRPr lang="en-US" sz="4400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  <a:cs typeface="Times New Roman" pitchFamily="18" charset="0"/>
              </a:rPr>
              <a:t>  Lower Receiver</a:t>
            </a:r>
            <a:endParaRPr lang="en-US" sz="3200" dirty="0">
              <a:latin typeface="+mj-lt"/>
              <a:cs typeface="Times New Roman" pitchFamily="18" charset="0"/>
            </a:endParaRPr>
          </a:p>
        </p:txBody>
      </p:sp>
      <p:pic>
        <p:nvPicPr>
          <p:cNvPr id="1026" name="Picture 2" descr="F:\My Documents\My Pictures\M16A4 Pics\M16A4 Pic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2087" y="1600200"/>
            <a:ext cx="5065713" cy="1408113"/>
          </a:xfrm>
          <a:prstGeom prst="rect">
            <a:avLst/>
          </a:prstGeom>
          <a:noFill/>
        </p:spPr>
      </p:pic>
      <p:pic>
        <p:nvPicPr>
          <p:cNvPr id="1027" name="Picture 3" descr="F:\My Documents\My Pictures\M16A4 Pics\M16A4 Pic 7.jpg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3974" y="3200400"/>
            <a:ext cx="3358426" cy="1440974"/>
          </a:xfrm>
          <a:prstGeom prst="rect">
            <a:avLst/>
          </a:prstGeom>
          <a:noFill/>
        </p:spPr>
      </p:pic>
      <p:pic>
        <p:nvPicPr>
          <p:cNvPr id="1028" name="Picture 4" descr="F:\My Documents\My Pictures\M16A4 Pics\M16A4 pic 8.jpg"/>
          <p:cNvPicPr preferRelativeResize="0"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7997" y="4648200"/>
            <a:ext cx="3560603" cy="1388269"/>
          </a:xfrm>
          <a:prstGeom prst="rect">
            <a:avLst/>
          </a:prstGeom>
          <a:noFill/>
        </p:spPr>
      </p:pic>
      <p:pic>
        <p:nvPicPr>
          <p:cNvPr id="9" name="Picture 2" descr="F:\My Documents\My Pictures\M16A4 Pics\M16A4 Pic 4.jpg"/>
          <p:cNvPicPr preferRelativeResize="0">
            <a:picLocks noChangeAspect="1" noChangeArrowheads="1"/>
          </p:cNvPicPr>
          <p:nvPr/>
        </p:nvPicPr>
        <p:blipFill>
          <a:blip r:embed="rId5" cstate="print"/>
          <a:srcRect l="3441" t="16280" b="31624"/>
          <a:stretch>
            <a:fillRect/>
          </a:stretch>
        </p:blipFill>
        <p:spPr bwMode="auto">
          <a:xfrm>
            <a:off x="4754880" y="2529840"/>
            <a:ext cx="2686050" cy="9144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0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43000"/>
            <a:ext cx="891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/>
              </a:rPr>
              <a:t> </a:t>
            </a:r>
            <a:r>
              <a:rPr lang="en-US" sz="3200" b="1" dirty="0" smtClean="0">
                <a:latin typeface="+mj-lt"/>
                <a:cs typeface="Times New Roman" pitchFamily="18" charset="0"/>
              </a:rPr>
              <a:t>Detailed Disassembly of the Service Rifle:</a:t>
            </a:r>
          </a:p>
          <a:p>
            <a:endParaRPr lang="en-US" sz="3200" u="sng" dirty="0" smtClean="0">
              <a:latin typeface="+mj-lt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   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  <a:cs typeface="Courier New"/>
              </a:rPr>
              <a:t> </a:t>
            </a:r>
            <a:r>
              <a:rPr lang="en-US" sz="3200" dirty="0" smtClean="0">
                <a:latin typeface="+mj-lt"/>
                <a:cs typeface="Times New Roman" pitchFamily="18" charset="0"/>
              </a:rPr>
              <a:t>UPPER RECEIVER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DETAILED DISASSEMBLY</a:t>
            </a:r>
            <a:endParaRPr kumimoji="0" lang="en-US" sz="440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F:\My Documents\My Pictures\M16A4 Pics\M16A4 Pic 4.jpg"/>
          <p:cNvPicPr preferRelativeResize="0">
            <a:picLocks noChangeAspect="1" noChangeArrowheads="1"/>
          </p:cNvPicPr>
          <p:nvPr/>
        </p:nvPicPr>
        <p:blipFill>
          <a:blip r:embed="rId2" cstate="print"/>
          <a:srcRect l="3441"/>
          <a:stretch>
            <a:fillRect/>
          </a:stretch>
        </p:blipFill>
        <p:spPr bwMode="auto">
          <a:xfrm>
            <a:off x="2438400" y="4267200"/>
            <a:ext cx="3581400" cy="2340293"/>
          </a:xfrm>
          <a:prstGeom prst="rect">
            <a:avLst/>
          </a:prstGeom>
          <a:noFill/>
        </p:spPr>
      </p:pic>
      <p:pic>
        <p:nvPicPr>
          <p:cNvPr id="2051" name="Picture 3" descr="F:\My Documents\My Pictures\M16A4 Pics\M16A4 Pic 3.jpg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971800"/>
            <a:ext cx="6332142" cy="1760141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1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 preferRelativeResize="0">
            <a:picLocks noChangeAspect="1" noChangeArrowheads="1"/>
          </p:cNvPicPr>
          <p:nvPr/>
        </p:nvPicPr>
        <p:blipFill>
          <a:blip r:embed="rId2" cstate="print"/>
          <a:srcRect l="3415" t="32908" r="3530" b="6099"/>
          <a:stretch>
            <a:fillRect/>
          </a:stretch>
        </p:blipFill>
        <p:spPr bwMode="auto">
          <a:xfrm>
            <a:off x="381000" y="2743200"/>
            <a:ext cx="8305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1143000"/>
            <a:ext cx="8915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/>
              </a:rPr>
              <a:t> </a:t>
            </a:r>
            <a:r>
              <a:rPr lang="en-US" sz="3200" b="1" dirty="0" smtClean="0">
                <a:latin typeface="+mj-lt"/>
                <a:cs typeface="Times New Roman" pitchFamily="18" charset="0"/>
              </a:rPr>
              <a:t>Detailed Disassembly of the Service Rifle:</a:t>
            </a:r>
          </a:p>
          <a:p>
            <a:endParaRPr lang="en-US" sz="2000" u="sng" dirty="0" smtClean="0">
              <a:latin typeface="+mj-lt"/>
              <a:cs typeface="Times New Roman" pitchFamily="18" charset="0"/>
            </a:endParaRPr>
          </a:p>
          <a:p>
            <a:r>
              <a:rPr lang="en-US" sz="3200" b="1" dirty="0" smtClean="0">
                <a:latin typeface="+mj-lt"/>
                <a:cs typeface="Times New Roman" pitchFamily="18" charset="0"/>
              </a:rPr>
              <a:t>   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  <a:cs typeface="Courier New"/>
              </a:rPr>
              <a:t> </a:t>
            </a:r>
            <a:r>
              <a:rPr lang="en-US" sz="3200" dirty="0" smtClean="0">
                <a:latin typeface="+mj-lt"/>
                <a:cs typeface="Times New Roman" pitchFamily="18" charset="0"/>
              </a:rPr>
              <a:t>BOLT CARRIER GROUP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DETAILED DISASSEMBLY</a:t>
            </a:r>
            <a:endParaRPr kumimoji="0" lang="en-US" sz="440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0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43000"/>
            <a:ext cx="8915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/>
              </a:rPr>
              <a:t> </a:t>
            </a:r>
            <a:r>
              <a:rPr lang="en-US" sz="3200" b="1" dirty="0" smtClean="0">
                <a:latin typeface="+mj-lt"/>
                <a:cs typeface="Times New Roman" pitchFamily="18" charset="0"/>
              </a:rPr>
              <a:t>Detailed Disassembly of the Service Rifle:</a:t>
            </a:r>
          </a:p>
          <a:p>
            <a:endParaRPr lang="en-US" sz="2000" u="sng" dirty="0" smtClean="0">
              <a:latin typeface="+mj-lt"/>
              <a:cs typeface="Times New Roman" pitchFamily="18" charset="0"/>
            </a:endParaRPr>
          </a:p>
          <a:p>
            <a:r>
              <a:rPr lang="en-US" sz="3200" b="1" dirty="0" smtClean="0">
                <a:latin typeface="+mj-lt"/>
                <a:cs typeface="Times New Roman" pitchFamily="18" charset="0"/>
              </a:rPr>
              <a:t>   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  <a:cs typeface="Courier New"/>
              </a:rPr>
              <a:t> </a:t>
            </a:r>
            <a:r>
              <a:rPr lang="en-US" sz="3200" dirty="0" smtClean="0">
                <a:latin typeface="+mj-lt"/>
                <a:cs typeface="Times New Roman" pitchFamily="18" charset="0"/>
              </a:rPr>
              <a:t>LOWER RECEIVER</a:t>
            </a:r>
          </a:p>
        </p:txBody>
      </p:sp>
      <p:pic>
        <p:nvPicPr>
          <p:cNvPr id="61442" name="Picture 7"/>
          <p:cNvPicPr preferRelativeResize="0">
            <a:picLocks noChangeAspect="1" noChangeArrowheads="1"/>
          </p:cNvPicPr>
          <p:nvPr/>
        </p:nvPicPr>
        <p:blipFill>
          <a:blip r:embed="rId2" cstate="print"/>
          <a:srcRect l="4216" t="89372" r="61563" b="4820"/>
          <a:stretch>
            <a:fillRect/>
          </a:stretch>
        </p:blipFill>
        <p:spPr bwMode="auto">
          <a:xfrm>
            <a:off x="2371695" y="5158740"/>
            <a:ext cx="4029105" cy="480060"/>
          </a:xfrm>
          <a:prstGeom prst="rect">
            <a:avLst/>
          </a:prstGeom>
          <a:noFill/>
        </p:spPr>
      </p:pic>
      <p:pic>
        <p:nvPicPr>
          <p:cNvPr id="61441" name="Picture 9"/>
          <p:cNvPicPr preferRelativeResize="0">
            <a:picLocks noChangeAspect="1" noChangeArrowheads="1"/>
          </p:cNvPicPr>
          <p:nvPr/>
        </p:nvPicPr>
        <p:blipFill>
          <a:blip r:embed="rId3" cstate="print"/>
          <a:srcRect l="50038" t="71698" r="5481" b="4820"/>
          <a:stretch>
            <a:fillRect/>
          </a:stretch>
        </p:blipFill>
        <p:spPr bwMode="auto">
          <a:xfrm>
            <a:off x="1752600" y="2667000"/>
            <a:ext cx="5197427" cy="1920240"/>
          </a:xfrm>
          <a:prstGeom prst="rect">
            <a:avLst/>
          </a:prstGeom>
          <a:noFill/>
        </p:spPr>
      </p:pic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DETAILED DISASSEMBLY</a:t>
            </a:r>
            <a:endParaRPr kumimoji="0" lang="en-US" sz="440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>
            <a:noAutofit/>
          </a:bodyPr>
          <a:lstStyle/>
          <a:p>
            <a:r>
              <a:rPr lang="en-US" u="sng" dirty="0" smtClean="0">
                <a:cs typeface="Times New Roman" pitchFamily="18" charset="0"/>
              </a:rPr>
              <a:t>CLEANING THE SERVICE RIFLE</a:t>
            </a:r>
            <a:endParaRPr lang="en-US" u="sng" dirty="0">
              <a:cs typeface="Times New Roman" pitchFamily="18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1006733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/>
              </a:rPr>
              <a:t> </a:t>
            </a:r>
            <a:r>
              <a:rPr lang="en-US" sz="2400" b="1" dirty="0" smtClean="0">
                <a:latin typeface="+mj-lt"/>
                <a:cs typeface="Times New Roman" pitchFamily="18" charset="0"/>
              </a:rPr>
              <a:t>NORMAL CARE AND CLEANING: 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Normal care and cleaning will</a:t>
            </a:r>
          </a:p>
          <a:p>
            <a:pPr>
              <a:buClr>
                <a:schemeClr val="tx1"/>
              </a:buClr>
            </a:pPr>
            <a:r>
              <a:rPr lang="en-US" sz="2400" dirty="0" smtClean="0">
                <a:latin typeface="+mj-lt"/>
                <a:cs typeface="Times New Roman" pitchFamily="18" charset="0"/>
              </a:rPr>
              <a:t>       result in proper functioning of all parts of the rifle.  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endParaRPr lang="en-US" dirty="0" smtClean="0">
              <a:latin typeface="+mj-lt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j-lt"/>
                <a:cs typeface="Courier New"/>
              </a:rPr>
              <a:t> 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Use only authorized cleaning materials because using non</a:t>
            </a:r>
          </a:p>
          <a:p>
            <a:pPr>
              <a:buClr>
                <a:schemeClr val="tx1"/>
              </a:buClr>
            </a:pPr>
            <a:r>
              <a:rPr lang="en-US" sz="2400" dirty="0" smtClean="0">
                <a:latin typeface="+mj-lt"/>
                <a:cs typeface="Times New Roman" pitchFamily="18" charset="0"/>
              </a:rPr>
              <a:t>       authorized cleaning materials can result in stoppages, or even</a:t>
            </a:r>
          </a:p>
          <a:p>
            <a:pPr>
              <a:buClr>
                <a:schemeClr val="tx1"/>
              </a:buClr>
            </a:pPr>
            <a:r>
              <a:rPr lang="en-US" sz="2400" dirty="0" smtClean="0">
                <a:latin typeface="+mj-lt"/>
                <a:cs typeface="Times New Roman" pitchFamily="18" charset="0"/>
              </a:rPr>
              <a:t>       breakage.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endParaRPr lang="en-US" dirty="0" smtClean="0">
              <a:latin typeface="+mj-lt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j-lt"/>
                <a:ea typeface="Times New Roman" pitchFamily="18" charset="0"/>
                <a:cs typeface="Times New Roman"/>
              </a:rPr>
              <a:t> </a:t>
            </a:r>
            <a:r>
              <a:rPr lang="en-US" sz="2400" b="1" dirty="0" smtClean="0">
                <a:latin typeface="+mj-lt"/>
                <a:cs typeface="Times New Roman" pitchFamily="18" charset="0"/>
              </a:rPr>
              <a:t>INSPECTION: 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While cleaning the rifle, and during each succeeding</a:t>
            </a:r>
          </a:p>
          <a:p>
            <a:pPr>
              <a:buClr>
                <a:schemeClr val="tx1"/>
              </a:buClr>
            </a:pPr>
            <a:r>
              <a:rPr lang="en-US" sz="2400" dirty="0" smtClean="0">
                <a:latin typeface="+mj-lt"/>
                <a:cs typeface="Times New Roman" pitchFamily="18" charset="0"/>
              </a:rPr>
              <a:t>      step in the preventive maintenance process, inspect each part for</a:t>
            </a:r>
          </a:p>
          <a:p>
            <a:pPr>
              <a:buClr>
                <a:schemeClr val="tx1"/>
              </a:buClr>
            </a:pPr>
            <a:r>
              <a:rPr lang="en-US" sz="2400" dirty="0" smtClean="0">
                <a:latin typeface="+mj-lt"/>
                <a:cs typeface="Times New Roman" pitchFamily="18" charset="0"/>
              </a:rPr>
              <a:t>      cracks and chips and to ensure parts are not bent or badly worn. 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endParaRPr lang="en-US" dirty="0" smtClean="0">
              <a:latin typeface="+mj-lt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j-lt"/>
                <a:cs typeface="Courier New"/>
              </a:rPr>
              <a:t> 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Report any damaged part to the armorer.  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endParaRPr lang="en-US" dirty="0" smtClean="0">
              <a:latin typeface="+mj-lt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j-lt"/>
                <a:cs typeface="Courier New"/>
              </a:rPr>
              <a:t> 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An inspection is normally performed during rifle cleaning (prior to</a:t>
            </a:r>
          </a:p>
          <a:p>
            <a:pPr>
              <a:buClr>
                <a:schemeClr val="tx1"/>
              </a:buClr>
            </a:pPr>
            <a:r>
              <a:rPr lang="en-US" sz="2400" dirty="0" smtClean="0">
                <a:latin typeface="+mj-lt"/>
                <a:cs typeface="Times New Roman" pitchFamily="18" charset="0"/>
              </a:rPr>
              <a:t>       lubrication), however, it can be performed throughout the</a:t>
            </a:r>
          </a:p>
          <a:p>
            <a:pPr>
              <a:buClr>
                <a:schemeClr val="tx1"/>
              </a:buClr>
            </a:pPr>
            <a:r>
              <a:rPr lang="en-US" sz="2400" dirty="0" smtClean="0">
                <a:latin typeface="+mj-lt"/>
                <a:cs typeface="Times New Roman" pitchFamily="18" charset="0"/>
              </a:rPr>
              <a:t>       preventive maintenance process.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7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304800" y="856357"/>
            <a:ext cx="93726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UPPER RECEIVER: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 Basic cleaning should include:</a:t>
            </a:r>
          </a:p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strike="noStrike" cap="none" normalizeH="0" baseline="0" dirty="0" smtClean="0">
              <a:ln>
                <a:noFill/>
              </a:ln>
              <a:effectLst/>
              <a:latin typeface="+mj-lt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ea typeface="Times New Roman" pitchFamily="18" charset="0"/>
                <a:cs typeface="Times New Roman"/>
              </a:rPr>
              <a:t>   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Point the muzzle down and insert the non-patch end of the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+mj-lt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rod into the chamber.   Attach the handle to the cleaning rod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+mj-lt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section and pull a CLP-moistened patch through the bore.</a:t>
            </a: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strike="noStrike" cap="none" normalizeH="0" baseline="0" dirty="0" smtClean="0">
              <a:ln>
                <a:noFill/>
              </a:ln>
              <a:effectLst/>
              <a:latin typeface="+mj-lt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ea typeface="Times New Roman" pitchFamily="18" charset="0"/>
                <a:cs typeface="Times New Roman"/>
              </a:rPr>
              <a:t>   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Put a few drops of CLP on the bore brush. </a:t>
            </a:r>
            <a:r>
              <a:rPr kumimoji="0" lang="en-US" sz="2400" b="0" i="0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Insert the rod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+mj-lt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into the barrel from the chamber end, and pull the brush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+mj-lt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through the bore.</a:t>
            </a:r>
            <a:r>
              <a:rPr kumimoji="0" lang="en-US" sz="2400" b="0" i="0" strike="noStrike" cap="none" normalizeH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Inspect the bore for cleanliness.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+mj-lt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>
                <a:latin typeface="+mj-lt"/>
                <a:ea typeface="Times New Roman" pitchFamily="18" charset="0"/>
                <a:cs typeface="Times New Roman"/>
              </a:rPr>
              <a:t> </a:t>
            </a:r>
            <a:r>
              <a:rPr lang="en-US" sz="2400" dirty="0" smtClean="0">
                <a:latin typeface="+mj-lt"/>
                <a:ea typeface="Times New Roman" pitchFamily="18" charset="0"/>
                <a:cs typeface="Times New Roman"/>
              </a:rPr>
              <a:t>  </a:t>
            </a:r>
            <a:r>
              <a:rPr lang="en-US" sz="2400" dirty="0">
                <a:latin typeface="+mj-lt"/>
                <a:ea typeface="Times New Roman" pitchFamily="18" charset="0"/>
                <a:cs typeface="Times New Roman" pitchFamily="18" charset="0"/>
              </a:rPr>
              <a:t>Clean the interior portion of the upper receiver with the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+mj-lt"/>
                <a:ea typeface="Times New Roman" pitchFamily="18" charset="0"/>
                <a:cs typeface="Times New Roman" pitchFamily="18" charset="0"/>
              </a:rPr>
              <a:t>     general purpose brush and CLP</a:t>
            </a:r>
            <a:r>
              <a:rPr lang="en-US" sz="2400" dirty="0" smtClean="0"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ea typeface="Times New Roman" pitchFamily="18" charset="0"/>
                <a:cs typeface="Times New Roman"/>
              </a:rPr>
              <a:t>   </a:t>
            </a:r>
            <a:r>
              <a:rPr lang="en-US" sz="2400" dirty="0">
                <a:latin typeface="+mj-lt"/>
                <a:ea typeface="Times New Roman" pitchFamily="18" charset="0"/>
                <a:cs typeface="Times New Roman" pitchFamily="18" charset="0"/>
              </a:rPr>
              <a:t>Wipe the barrel, gas tube, and rail cover/heat shields clean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+mj-lt"/>
                <a:ea typeface="Times New Roman" pitchFamily="18" charset="0"/>
                <a:cs typeface="Times New Roman" pitchFamily="18" charset="0"/>
              </a:rPr>
              <a:t>     with a rag</a:t>
            </a:r>
            <a:r>
              <a:rPr lang="en-US" sz="2400" dirty="0" smtClean="0"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latin typeface="+mj-lt"/>
                <a:cs typeface="Times New Roman" pitchFamily="18" charset="0"/>
              </a:rPr>
              <a:t>CLEANING THE SERVICE RIFLE</a:t>
            </a:r>
            <a:endParaRPr lang="en-US" sz="4400" dirty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3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990600"/>
            <a:ext cx="914400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BOLT CARRIER GROUP:</a:t>
            </a:r>
            <a:r>
              <a:rPr kumimoji="0" lang="en-US" sz="2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Basic cleaning should include:</a:t>
            </a:r>
          </a:p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+mj-lt"/>
              </a:rPr>
              <a:t>  </a:t>
            </a:r>
            <a:r>
              <a:rPr lang="en-US" sz="2200" dirty="0" smtClean="0">
                <a:latin typeface="+mj-lt"/>
                <a:cs typeface="Times New Roman" pitchFamily="18" charset="0"/>
              </a:rPr>
              <a:t>Clean the outer and inner surfaces of the bolt carrier with a general</a:t>
            </a:r>
          </a:p>
          <a:p>
            <a:r>
              <a:rPr lang="en-US" sz="2200" dirty="0" smtClean="0">
                <a:latin typeface="+mj-lt"/>
                <a:cs typeface="Times New Roman" pitchFamily="18" charset="0"/>
              </a:rPr>
              <a:t>    purpose brush; Clean the bolt carrier key with a pipe cleaner.</a:t>
            </a:r>
          </a:p>
          <a:p>
            <a:endParaRPr lang="en-US" sz="2200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+mj-lt"/>
                <a:ea typeface="Times New Roman" pitchFamily="18" charset="0"/>
                <a:cs typeface="Times New Roman"/>
              </a:rPr>
              <a:t>  </a:t>
            </a:r>
            <a:r>
              <a:rPr lang="en-US" sz="2200" dirty="0" smtClean="0">
                <a:latin typeface="+mj-lt"/>
                <a:cs typeface="Times New Roman" pitchFamily="18" charset="0"/>
              </a:rPr>
              <a:t>Insert a swab into the rear of the bolt and swab out the firing pin recess</a:t>
            </a:r>
          </a:p>
          <a:p>
            <a:r>
              <a:rPr lang="en-US" sz="2200" dirty="0" smtClean="0">
                <a:latin typeface="+mj-lt"/>
                <a:cs typeface="Times New Roman" pitchFamily="18" charset="0"/>
              </a:rPr>
              <a:t>    and gas ports.</a:t>
            </a:r>
          </a:p>
          <a:p>
            <a:endParaRPr lang="en-US" sz="2200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+mj-lt"/>
                <a:ea typeface="Times New Roman" pitchFamily="18" charset="0"/>
                <a:cs typeface="Times New Roman"/>
              </a:rPr>
              <a:t>  </a:t>
            </a:r>
            <a:r>
              <a:rPr lang="en-US" sz="2200" dirty="0" smtClean="0">
                <a:latin typeface="+mj-lt"/>
                <a:cs typeface="Times New Roman" pitchFamily="18" charset="0"/>
              </a:rPr>
              <a:t>Clean the extractor with the general purpose brush, ensuring all the</a:t>
            </a:r>
          </a:p>
          <a:p>
            <a:r>
              <a:rPr lang="en-US" sz="2200" dirty="0" smtClean="0">
                <a:latin typeface="+mj-lt"/>
                <a:cs typeface="Times New Roman" pitchFamily="18" charset="0"/>
              </a:rPr>
              <a:t>    carbon is removed from underneath the extractor lip.</a:t>
            </a:r>
          </a:p>
          <a:p>
            <a:endParaRPr lang="en-US" sz="2200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+mj-lt"/>
                <a:ea typeface="Times New Roman" pitchFamily="18" charset="0"/>
                <a:cs typeface="Times New Roman"/>
              </a:rPr>
              <a:t>  </a:t>
            </a:r>
            <a:r>
              <a:rPr lang="en-US" sz="2200" dirty="0" smtClean="0">
                <a:latin typeface="+mj-lt"/>
                <a:cs typeface="Times New Roman" pitchFamily="18" charset="0"/>
              </a:rPr>
              <a:t>Clean the firing pin, firing pin retaining pin, and extractor pin using the</a:t>
            </a:r>
          </a:p>
          <a:p>
            <a:r>
              <a:rPr lang="en-US" sz="2200" dirty="0" smtClean="0">
                <a:latin typeface="+mj-lt"/>
                <a:cs typeface="Times New Roman" pitchFamily="18" charset="0"/>
              </a:rPr>
              <a:t>    general purpose brush and CLP.</a:t>
            </a:r>
          </a:p>
          <a:p>
            <a:endParaRPr lang="en-US" sz="2200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+mj-lt"/>
                <a:ea typeface="Times New Roman" pitchFamily="18" charset="0"/>
                <a:cs typeface="Times New Roman"/>
              </a:rPr>
              <a:t>  </a:t>
            </a:r>
            <a:r>
              <a:rPr lang="en-US" sz="2200" dirty="0" smtClean="0">
                <a:latin typeface="+mj-lt"/>
                <a:cs typeface="Times New Roman" pitchFamily="18" charset="0"/>
              </a:rPr>
              <a:t>Clean the charging handle assembly with the general purpose brush and</a:t>
            </a:r>
          </a:p>
          <a:p>
            <a:r>
              <a:rPr lang="en-US" sz="2200" dirty="0" smtClean="0">
                <a:latin typeface="+mj-lt"/>
                <a:cs typeface="Times New Roman" pitchFamily="18" charset="0"/>
              </a:rPr>
              <a:t>    patches.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latin typeface="+mj-lt"/>
                <a:cs typeface="Times New Roman" pitchFamily="18" charset="0"/>
              </a:rPr>
              <a:t>CLEANING THE SERVICE RIFLE</a:t>
            </a:r>
            <a:endParaRPr lang="en-US" sz="4400" dirty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1069572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LOWER RECEIVER</a:t>
            </a:r>
            <a:r>
              <a:rPr lang="en-US" sz="2800" dirty="0" smtClean="0">
                <a:latin typeface="+mj-lt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Basic cleaning should include:</a:t>
            </a:r>
          </a:p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 </a:t>
            </a:r>
            <a:r>
              <a:rPr lang="en-US" sz="2800" dirty="0" smtClean="0">
                <a:latin typeface="+mj-lt"/>
                <a:cs typeface="Times New Roman" pitchFamily="18" charset="0"/>
              </a:rPr>
              <a:t>Wipe dirt from the firing mechanism with a clean patch and</a:t>
            </a:r>
          </a:p>
          <a:p>
            <a:r>
              <a:rPr lang="en-US" sz="2800" dirty="0" smtClean="0">
                <a:latin typeface="+mj-lt"/>
                <a:cs typeface="Times New Roman" pitchFamily="18" charset="0"/>
              </a:rPr>
              <a:t>   general purpose brush/pipe cleaners.</a:t>
            </a:r>
          </a:p>
          <a:p>
            <a:endParaRPr lang="en-US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  <a:ea typeface="Times New Roman" pitchFamily="18" charset="0"/>
                <a:cs typeface="Times New Roman"/>
              </a:rPr>
              <a:t>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Clean the outside of the receiver with the general purpose</a:t>
            </a:r>
          </a:p>
          <a:p>
            <a:r>
              <a:rPr lang="en-US" sz="2800" dirty="0" smtClean="0">
                <a:latin typeface="+mj-lt"/>
                <a:cs typeface="Times New Roman" pitchFamily="18" charset="0"/>
              </a:rPr>
              <a:t>   brush and CLP.  Clean the butt plate and rear sling swivel,</a:t>
            </a:r>
          </a:p>
          <a:p>
            <a:r>
              <a:rPr lang="en-US" sz="2800" dirty="0" smtClean="0">
                <a:latin typeface="+mj-lt"/>
                <a:cs typeface="Times New Roman" pitchFamily="18" charset="0"/>
              </a:rPr>
              <a:t>   ensuring the drain hole is clear of dirt.</a:t>
            </a:r>
          </a:p>
          <a:p>
            <a:endParaRPr lang="en-US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  <a:ea typeface="Times New Roman" pitchFamily="18" charset="0"/>
                <a:cs typeface="Times New Roman"/>
              </a:rPr>
              <a:t>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Wipe the inside of the buffer tube, buffer, and action spring.</a:t>
            </a:r>
          </a:p>
          <a:p>
            <a:endParaRPr lang="en-US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  <a:ea typeface="Times New Roman" pitchFamily="18" charset="0"/>
                <a:cs typeface="Times New Roman"/>
              </a:rPr>
              <a:t>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Wipe the inside of the magazine well with a rag.</a:t>
            </a:r>
          </a:p>
          <a:p>
            <a:endParaRPr lang="en-US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  <a:ea typeface="Times New Roman" pitchFamily="18" charset="0"/>
                <a:cs typeface="Times New Roman"/>
              </a:rPr>
              <a:t>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Wipe out the inside of the pistol grip, ensuring it is clean.</a:t>
            </a:r>
          </a:p>
          <a:p>
            <a:endParaRPr kumimoji="0" lang="en-US" sz="2800" b="0" i="0" u="none" strike="noStrike" cap="none" normalizeH="0" baseline="0" dirty="0" smtClean="0">
              <a:ln>
                <a:noFill/>
              </a:ln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latin typeface="+mj-lt"/>
                <a:cs typeface="Times New Roman" pitchFamily="18" charset="0"/>
              </a:rPr>
              <a:t>CLEANING THE SERVICE RIFLE</a:t>
            </a:r>
            <a:endParaRPr lang="en-US" sz="4400" dirty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5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762000"/>
            <a:ext cx="914400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RIFLE COMBAT OPTIC (RCO)</a:t>
            </a:r>
            <a:r>
              <a:rPr lang="en-US" sz="2800" dirty="0" smtClean="0">
                <a:latin typeface="+mj-lt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Basic cleaning should include:</a:t>
            </a:r>
          </a:p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effectLst/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    </a:t>
            </a:r>
            <a:r>
              <a:rPr lang="en-US" sz="2800" dirty="0" smtClean="0">
                <a:latin typeface="+mj-lt"/>
                <a:cs typeface="Times New Roman" pitchFamily="18" charset="0"/>
              </a:rPr>
              <a:t>Remove sand or dirt from the lenses.  Take care not to</a:t>
            </a:r>
          </a:p>
          <a:p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   scratch the lens.  </a:t>
            </a:r>
          </a:p>
          <a:p>
            <a:endParaRPr lang="en-US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  <a:ea typeface="Times New Roman" pitchFamily="18" charset="0"/>
                <a:cs typeface="Times New Roman"/>
              </a:rPr>
              <a:t>  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Gently apply felt cleaner to lenses to achieve cleanliness.</a:t>
            </a:r>
          </a:p>
          <a:p>
            <a:endParaRPr lang="en-US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  <a:ea typeface="Times New Roman" pitchFamily="18" charset="0"/>
                <a:cs typeface="Times New Roman"/>
              </a:rPr>
              <a:t>  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Protect the RCO with the cover when not in use.</a:t>
            </a:r>
          </a:p>
          <a:p>
            <a:endParaRPr lang="en-US" sz="2400" dirty="0" smtClean="0">
              <a:latin typeface="+mj-lt"/>
              <a:cs typeface="Times New Roman" pitchFamily="18" charset="0"/>
            </a:endParaRPr>
          </a:p>
          <a:p>
            <a:pPr lvl="0"/>
            <a:r>
              <a:rPr lang="en-US" sz="28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MAGAZINE</a:t>
            </a:r>
            <a:r>
              <a:rPr lang="en-US" sz="2800" b="1" dirty="0">
                <a:latin typeface="+mj-lt"/>
                <a:ea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+mj-lt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+mj-lt"/>
                <a:ea typeface="Times New Roman" pitchFamily="18" charset="0"/>
                <a:cs typeface="Times New Roman" pitchFamily="18" charset="0"/>
              </a:rPr>
              <a:t>Basic cleaning </a:t>
            </a:r>
            <a:r>
              <a:rPr lang="en-US" sz="2800" dirty="0" smtClean="0">
                <a:latin typeface="+mj-lt"/>
                <a:ea typeface="Times New Roman" pitchFamily="18" charset="0"/>
                <a:cs typeface="Times New Roman" pitchFamily="18" charset="0"/>
              </a:rPr>
              <a:t>should include:</a:t>
            </a:r>
            <a:endParaRPr lang="en-US" sz="2800" dirty="0"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en-US" sz="800" dirty="0"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  <a:ea typeface="Times New Roman" pitchFamily="18" charset="0"/>
                <a:cs typeface="Times New Roman"/>
              </a:rPr>
              <a:t>  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Clean </a:t>
            </a:r>
            <a:r>
              <a:rPr lang="en-US" sz="2800" dirty="0">
                <a:latin typeface="+mj-lt"/>
                <a:cs typeface="Times New Roman" pitchFamily="18" charset="0"/>
              </a:rPr>
              <a:t>the inside of the magazine with the general purpose</a:t>
            </a:r>
          </a:p>
          <a:p>
            <a:r>
              <a:rPr lang="en-US" sz="2800" dirty="0">
                <a:latin typeface="+mj-lt"/>
                <a:cs typeface="Times New Roman" pitchFamily="18" charset="0"/>
              </a:rPr>
              <a:t>     brush and CLP; Wipe dry.  </a:t>
            </a:r>
          </a:p>
          <a:p>
            <a:endParaRPr lang="en-US" dirty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  <a:ea typeface="Times New Roman" pitchFamily="18" charset="0"/>
                <a:cs typeface="Times New Roman"/>
              </a:rPr>
              <a:t>  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Keep </a:t>
            </a:r>
            <a:r>
              <a:rPr lang="en-US" sz="2800" dirty="0">
                <a:latin typeface="+mj-lt"/>
                <a:cs typeface="Times New Roman" pitchFamily="18" charset="0"/>
              </a:rPr>
              <a:t>the spring lightly oiled.</a:t>
            </a:r>
          </a:p>
          <a:p>
            <a:endParaRPr lang="en-US" sz="2800" dirty="0" smtClean="0">
              <a:latin typeface="+mj-lt"/>
              <a:cs typeface="Times New Roman" pitchFamily="18" charset="0"/>
            </a:endParaRPr>
          </a:p>
          <a:p>
            <a:endParaRPr lang="en-US" sz="2800" b="1" dirty="0" smtClean="0">
              <a:latin typeface="+mj-lt"/>
              <a:cs typeface="Times New Roman" pitchFamily="18" charset="0"/>
            </a:endParaRPr>
          </a:p>
          <a:p>
            <a:endParaRPr kumimoji="0" lang="en-US" sz="2800" b="0" i="0" u="none" strike="noStrike" cap="none" normalizeH="0" baseline="0" dirty="0" smtClean="0">
              <a:ln>
                <a:noFill/>
              </a:ln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latin typeface="+mj-lt"/>
                <a:cs typeface="Times New Roman" pitchFamily="18" charset="0"/>
              </a:rPr>
              <a:t>CLEANING THE SERVICE RIFLE</a:t>
            </a:r>
            <a:endParaRPr lang="en-US" sz="4400" dirty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0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990600"/>
            <a:ext cx="91440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+mj-lt"/>
                <a:cs typeface="Times New Roman" pitchFamily="18" charset="0"/>
              </a:rPr>
              <a:t>The climatic conditions in various locations require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+mj-lt"/>
                <a:cs typeface="Times New Roman" pitchFamily="18" charset="0"/>
              </a:rPr>
              <a:t> special knowledge about cleaning and maintaining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+mj-lt"/>
                <a:cs typeface="Times New Roman" pitchFamily="18" charset="0"/>
              </a:rPr>
              <a:t>  the service rifle.  The abnormal weather conditions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+mj-lt"/>
                <a:cs typeface="Times New Roman" pitchFamily="18" charset="0"/>
              </a:rPr>
              <a:t>     that will affect the service rifle the most are: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latin typeface="+mj-lt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+mj-lt"/>
                <a:cs typeface="Times New Roman" pitchFamily="18" charset="0"/>
              </a:rPr>
              <a:t>HOT, WET TROPICAL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+mj-lt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+mj-lt"/>
                <a:cs typeface="Times New Roman" pitchFamily="18" charset="0"/>
              </a:rPr>
              <a:t>HOT, DRY DESERT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+mj-lt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+mj-lt"/>
                <a:cs typeface="Times New Roman" pitchFamily="18" charset="0"/>
              </a:rPr>
              <a:t>ARCTIC OR LOW TEMPERATURE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+mj-lt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+mj-lt"/>
                <a:cs typeface="Times New Roman" pitchFamily="18" charset="0"/>
              </a:rPr>
              <a:t>HEAVY RAIN</a:t>
            </a:r>
            <a:endParaRPr kumimoji="0" lang="en-US" sz="3200" b="1" i="0" strike="noStrike" cap="none" normalizeH="0" baseline="0" dirty="0" smtClean="0">
              <a:ln>
                <a:noFill/>
              </a:ln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u="sng" dirty="0" smtClean="0">
                <a:latin typeface="+mj-lt"/>
                <a:cs typeface="Times New Roman" pitchFamily="18" charset="0"/>
              </a:rPr>
              <a:t>CLEANING THE SERVICE RIFLE</a:t>
            </a:r>
            <a:endParaRPr lang="en-US" sz="4400" dirty="0"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>
            <a:normAutofit/>
          </a:bodyPr>
          <a:lstStyle/>
          <a:p>
            <a:r>
              <a:rPr lang="en-US" u="sng" dirty="0" smtClean="0">
                <a:cs typeface="Times New Roman" pitchFamily="18" charset="0"/>
              </a:rPr>
              <a:t>OVERVIEW</a:t>
            </a:r>
            <a:endParaRPr lang="en-US" u="sng" dirty="0">
              <a:cs typeface="Times New Roman" pitchFamily="18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28600" y="1828800"/>
            <a:ext cx="9143999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4000" dirty="0" smtClean="0">
                <a:ea typeface="Times New Roman" pitchFamily="18" charset="0"/>
                <a:cs typeface="Times New Roman" pitchFamily="18" charset="0"/>
              </a:rPr>
              <a:t>DISASSEMBLY </a:t>
            </a: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4000" dirty="0" smtClean="0">
              <a:ea typeface="Times New Roman" pitchFamily="18" charset="0"/>
              <a:cs typeface="Times New Roman" pitchFamily="18" charset="0"/>
            </a:endParaRP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4000" dirty="0" smtClean="0">
                <a:ea typeface="Times New Roman" pitchFamily="18" charset="0"/>
                <a:cs typeface="Times New Roman" pitchFamily="18" charset="0"/>
              </a:rPr>
              <a:t>MAINTENANCE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4000" dirty="0" smtClean="0"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ASSEMBLY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u="sng" dirty="0" smtClean="0">
                <a:cs typeface="Times New Roman" pitchFamily="18" charset="0"/>
              </a:rPr>
              <a:t>LUBRICATING THE SERVICE RIFLE</a:t>
            </a:r>
            <a:endParaRPr lang="en-US" u="sng" dirty="0">
              <a:cs typeface="Times New Roman" pitchFamily="18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-76200" y="106680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ea typeface="Times New Roman" pitchFamily="18" charset="0"/>
                <a:cs typeface="Times New Roman"/>
              </a:rPr>
              <a:t>     </a:t>
            </a:r>
            <a:r>
              <a:rPr lang="en-US" sz="3200" b="1" dirty="0" smtClean="0">
                <a:cs typeface="Times New Roman" pitchFamily="18" charset="0"/>
              </a:rPr>
              <a:t>Lubrication is performed as part of the detailed</a:t>
            </a:r>
          </a:p>
          <a:p>
            <a:r>
              <a:rPr lang="en-US" sz="3200" b="1" dirty="0" smtClean="0">
                <a:cs typeface="Times New Roman" pitchFamily="18" charset="0"/>
              </a:rPr>
              <a:t>     procedure for preventive maintenance</a:t>
            </a:r>
            <a:r>
              <a:rPr lang="en-US" sz="3200" dirty="0" smtClean="0">
                <a:cs typeface="Times New Roman" pitchFamily="18" charset="0"/>
              </a:rPr>
              <a:t>:</a:t>
            </a:r>
          </a:p>
          <a:p>
            <a:endParaRPr lang="en-US" sz="10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      </a:t>
            </a:r>
            <a:r>
              <a:rPr lang="en-US" sz="2800" b="1" dirty="0" smtClean="0">
                <a:solidFill>
                  <a:srgbClr val="FF0000"/>
                </a:solidFill>
                <a:cs typeface="Courier New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In all but the coldest arctic conditions, CLP is the</a:t>
            </a:r>
          </a:p>
          <a:p>
            <a:r>
              <a:rPr lang="en-US" sz="2800" dirty="0" smtClean="0">
                <a:cs typeface="Times New Roman" pitchFamily="18" charset="0"/>
              </a:rPr>
              <a:t>           lubricant for the service rifle.  Remember to remove</a:t>
            </a:r>
          </a:p>
          <a:p>
            <a:r>
              <a:rPr lang="en-US" sz="2800" dirty="0" smtClean="0">
                <a:cs typeface="Times New Roman" pitchFamily="18" charset="0"/>
              </a:rPr>
              <a:t>           excess CLP from the bore and chamber before firing.</a:t>
            </a:r>
          </a:p>
          <a:p>
            <a:endParaRPr lang="en-US" sz="2000" dirty="0" smtClean="0"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        </a:t>
            </a:r>
            <a:r>
              <a:rPr lang="en-US" sz="2800" b="1" dirty="0" smtClean="0">
                <a:solidFill>
                  <a:srgbClr val="FF0000"/>
                </a:solidFill>
                <a:cs typeface="Courier New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Lightly lube means that a film of CLP barely visible to</a:t>
            </a:r>
          </a:p>
          <a:p>
            <a:r>
              <a:rPr lang="en-US" sz="2800" dirty="0" smtClean="0">
                <a:cs typeface="Times New Roman" pitchFamily="18" charset="0"/>
              </a:rPr>
              <a:t>          the eye should be applied.</a:t>
            </a:r>
          </a:p>
          <a:p>
            <a:endParaRPr lang="en-US" sz="2000" dirty="0" smtClean="0"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        </a:t>
            </a:r>
            <a:r>
              <a:rPr lang="en-US" sz="2800" b="1" dirty="0" smtClean="0">
                <a:solidFill>
                  <a:srgbClr val="FF0000"/>
                </a:solidFill>
                <a:cs typeface="Courier New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Generously lube means that the CLP should be applied</a:t>
            </a:r>
          </a:p>
          <a:p>
            <a:r>
              <a:rPr lang="en-US" sz="2800" dirty="0" smtClean="0">
                <a:cs typeface="Times New Roman" pitchFamily="18" charset="0"/>
              </a:rPr>
              <a:t>           heavily enough that it can be spread with the finger.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cs typeface="Times New Roman" pitchFamily="18" charset="0"/>
              </a:rPr>
              <a:t>   </a:t>
            </a:r>
            <a:endParaRPr lang="en-US" sz="3200" dirty="0" smtClean="0"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1000" dirty="0" smtClean="0"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3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14400"/>
          </a:xfrm>
        </p:spPr>
        <p:txBody>
          <a:bodyPr>
            <a:noAutofit/>
          </a:bodyPr>
          <a:lstStyle/>
          <a:p>
            <a:r>
              <a:rPr lang="en-US" u="sng" dirty="0" smtClean="0">
                <a:cs typeface="Times New Roman" pitchFamily="18" charset="0"/>
              </a:rPr>
              <a:t>REASSEMBLE THE SERVICE RIFLE</a:t>
            </a:r>
            <a:endParaRPr lang="en-US" u="sng" dirty="0"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143000"/>
            <a:ext cx="8915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ea typeface="Times New Roman" pitchFamily="18" charset="0"/>
                <a:cs typeface="Times New Roman"/>
              </a:rPr>
              <a:t> </a:t>
            </a:r>
            <a:r>
              <a:rPr lang="en-US" sz="3200" u="sng" dirty="0" smtClean="0">
                <a:ea typeface="Times New Roman" pitchFamily="18" charset="0"/>
                <a:cs typeface="Times New Roman"/>
              </a:rPr>
              <a:t>Re-A</a:t>
            </a:r>
            <a:r>
              <a:rPr lang="en-US" sz="3200" u="sng" dirty="0" smtClean="0">
                <a:cs typeface="Times New Roman" pitchFamily="18" charset="0"/>
              </a:rPr>
              <a:t>ssembly of the Service Rifle:</a:t>
            </a:r>
          </a:p>
          <a:p>
            <a:endParaRPr lang="en-US" sz="3200" u="sng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cs typeface="Times New Roman" pitchFamily="18" charset="0"/>
              </a:rPr>
              <a:t>   </a:t>
            </a:r>
            <a:r>
              <a:rPr lang="en-US" sz="32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cs typeface="Courier New"/>
              </a:rPr>
              <a:t> </a:t>
            </a:r>
            <a:r>
              <a:rPr lang="en-US" sz="3200" dirty="0" smtClean="0">
                <a:cs typeface="Times New Roman" pitchFamily="18" charset="0"/>
              </a:rPr>
              <a:t>LOWER RECEIVER</a:t>
            </a:r>
          </a:p>
          <a:p>
            <a:pPr>
              <a:buFont typeface="Arial" pitchFamily="34" charset="0"/>
              <a:buChar char="•"/>
            </a:pPr>
            <a:endParaRPr lang="en-US" sz="3200" b="1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smtClean="0">
                <a:cs typeface="Times New Roman" pitchFamily="18" charset="0"/>
              </a:rPr>
              <a:t>   </a:t>
            </a:r>
            <a:r>
              <a:rPr lang="en-US" sz="3200" b="1" dirty="0" smtClean="0">
                <a:cs typeface="Courier New"/>
              </a:rPr>
              <a:t> </a:t>
            </a:r>
            <a:r>
              <a:rPr lang="en-US" sz="3200" dirty="0">
                <a:cs typeface="Times New Roman" pitchFamily="18" charset="0"/>
              </a:rPr>
              <a:t>BOLT CARRIER </a:t>
            </a:r>
            <a:r>
              <a:rPr lang="en-US" sz="3200" dirty="0" smtClean="0">
                <a:cs typeface="Times New Roman" pitchFamily="18" charset="0"/>
              </a:rPr>
              <a:t>GROUP</a:t>
            </a:r>
          </a:p>
          <a:p>
            <a:pPr>
              <a:buFont typeface="Arial" pitchFamily="34" charset="0"/>
              <a:buChar char="•"/>
            </a:pPr>
            <a:endParaRPr lang="en-US" sz="3200" b="1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>
                <a:cs typeface="Times New Roman" pitchFamily="18" charset="0"/>
              </a:rPr>
              <a:t> </a:t>
            </a:r>
            <a:r>
              <a:rPr lang="en-US" sz="3200" b="1" dirty="0" smtClean="0">
                <a:cs typeface="Times New Roman" pitchFamily="18" charset="0"/>
              </a:rPr>
              <a:t>   </a:t>
            </a:r>
            <a:r>
              <a:rPr lang="en-US" sz="3200" b="1" dirty="0" smtClean="0">
                <a:cs typeface="Courier New"/>
              </a:rPr>
              <a:t> </a:t>
            </a:r>
            <a:r>
              <a:rPr lang="en-US" sz="3200" dirty="0" smtClean="0">
                <a:cs typeface="Times New Roman" pitchFamily="18" charset="0"/>
              </a:rPr>
              <a:t>UPPER RECEIVER</a:t>
            </a:r>
          </a:p>
          <a:p>
            <a:pPr>
              <a:buFont typeface="Arial" pitchFamily="34" charset="0"/>
              <a:buChar char="•"/>
            </a:pPr>
            <a:endParaRPr lang="en-US" sz="3200" dirty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cs typeface="Times New Roman" pitchFamily="18" charset="0"/>
              </a:rPr>
              <a:t>    </a:t>
            </a:r>
            <a:r>
              <a:rPr lang="en-US" sz="3200" b="1" dirty="0" smtClean="0">
                <a:cs typeface="Courier New"/>
              </a:rPr>
              <a:t> </a:t>
            </a:r>
            <a:r>
              <a:rPr lang="en-US" sz="3200" dirty="0" smtClean="0">
                <a:cs typeface="Times New Roman" pitchFamily="18" charset="0"/>
              </a:rPr>
              <a:t>MAGAZINE</a:t>
            </a:r>
            <a:endParaRPr lang="en-US" sz="3200" dirty="0">
              <a:cs typeface="Times New Roman" pitchFamily="18" charset="0"/>
            </a:endParaRPr>
          </a:p>
          <a:p>
            <a:endParaRPr lang="en-US" sz="3200" dirty="0">
              <a:cs typeface="Times New Roman" pitchFamily="18" charset="0"/>
            </a:endParaRPr>
          </a:p>
          <a:p>
            <a:endParaRPr lang="en-US" sz="3200" b="1" dirty="0">
              <a:cs typeface="Times New Roman" pitchFamily="18" charset="0"/>
            </a:endParaRPr>
          </a:p>
          <a:p>
            <a:endParaRPr lang="en-US" sz="3200" b="1" dirty="0" smtClean="0">
              <a:cs typeface="Times New Roman" pitchFamily="18" charset="0"/>
            </a:endParaRP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9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24527"/>
            <a:ext cx="9143999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kumimoji="0" lang="en-US" sz="4400" i="0" u="sng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PERFORM A FUNCTION CHECK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sz="24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Ensure the service rifle is in Condition 4.</a:t>
            </a:r>
            <a:r>
              <a:rPr kumimoji="0" lang="en-US" sz="2000" b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endParaRPr lang="en-US" sz="2000" i="0" dirty="0" smtClean="0"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000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0" dirty="0" smtClean="0">
                <a:cs typeface="Times New Roman" pitchFamily="18" charset="0"/>
              </a:rPr>
              <a:t>Pull charging handle to the rear and release.  Ensure selector level is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000" dirty="0" smtClean="0">
                <a:cs typeface="Times New Roman" pitchFamily="18" charset="0"/>
              </a:rPr>
              <a:t>     </a:t>
            </a:r>
            <a:r>
              <a:rPr lang="en-US" sz="2000" i="0" dirty="0" smtClean="0">
                <a:cs typeface="Times New Roman" pitchFamily="18" charset="0"/>
              </a:rPr>
              <a:t>on SAFE.  Move the trigger to the rear – hammer should not fall.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endParaRPr lang="en-US" sz="2000" i="0" dirty="0" smtClean="0"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000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Place selector lever on SEMI.  Move the trigger to the rear and hold to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000" dirty="0" smtClean="0">
                <a:cs typeface="Times New Roman" pitchFamily="18" charset="0"/>
              </a:rPr>
              <a:t>     </a:t>
            </a:r>
            <a:r>
              <a:rPr kumimoji="0" lang="en-US" sz="2000" b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the rear – hammer should fall.  While holding the trigger to the rear,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000" dirty="0" smtClean="0">
                <a:cs typeface="Times New Roman" pitchFamily="18" charset="0"/>
              </a:rPr>
              <a:t>     </a:t>
            </a:r>
            <a:r>
              <a:rPr kumimoji="0" lang="en-US" sz="2000" b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pull charging handle to the rear and release.  Release trigger until you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000" dirty="0" smtClean="0">
                <a:cs typeface="Times New Roman" pitchFamily="18" charset="0"/>
              </a:rPr>
              <a:t>     </a:t>
            </a:r>
            <a:r>
              <a:rPr kumimoji="0" lang="en-US" sz="2000" b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hear a “clunk.”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endParaRPr kumimoji="0" lang="en-US" sz="2000" b="0" u="none" strike="noStrike" cap="none" normalizeH="0" baseline="0" dirty="0" smtClean="0">
              <a:ln>
                <a:noFill/>
              </a:ln>
              <a:effectLst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000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i="0" dirty="0" smtClean="0">
                <a:cs typeface="Times New Roman" pitchFamily="18" charset="0"/>
              </a:rPr>
              <a:t>Place selector lever on BURST.  </a:t>
            </a:r>
            <a:r>
              <a:rPr lang="en-US" sz="2000" dirty="0" smtClean="0">
                <a:cs typeface="Times New Roman" pitchFamily="18" charset="0"/>
              </a:rPr>
              <a:t>Move the trigger to the rear and hold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000" dirty="0" smtClean="0">
                <a:cs typeface="Times New Roman" pitchFamily="18" charset="0"/>
              </a:rPr>
              <a:t>     to the rear – hammer should fall.  While holding the trigger to the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000" dirty="0" smtClean="0">
                <a:cs typeface="Times New Roman" pitchFamily="18" charset="0"/>
              </a:rPr>
              <a:t>     rear, pull charging handle to the rear three times and release.  Release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000" dirty="0" smtClean="0">
                <a:cs typeface="Times New Roman" pitchFamily="18" charset="0"/>
              </a:rPr>
              <a:t>     trigger until you hear a “clunk, and move to the rear again – hammer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000" dirty="0" smtClean="0">
                <a:cs typeface="Times New Roman" pitchFamily="18" charset="0"/>
              </a:rPr>
              <a:t>     should fall.”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endParaRPr lang="en-US" sz="2000" dirty="0" smtClean="0"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000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Pull charging handle to the rear and release.  Place selector lever on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000" dirty="0" smtClean="0">
                <a:cs typeface="Times New Roman" pitchFamily="18" charset="0"/>
              </a:rPr>
              <a:t>     SAFE; close ejection port cover.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9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3999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kumimoji="0" lang="en-US" sz="44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USER’S</a:t>
            </a:r>
            <a:r>
              <a:rPr kumimoji="0" lang="en-US" sz="440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SERVICABILITY INSPECTION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endParaRPr lang="en-US" sz="2000" i="0" dirty="0" smtClean="0"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000" b="1" dirty="0" smtClean="0">
                <a:cs typeface="Times New Roman" pitchFamily="18" charset="0"/>
              </a:rPr>
              <a:t>Check the service rifle to ensure the following</a:t>
            </a:r>
            <a:r>
              <a:rPr lang="en-US" sz="2000" u="sng" dirty="0" smtClean="0">
                <a:cs typeface="Times New Roman" pitchFamily="18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endParaRPr lang="en-US" sz="2000" dirty="0" smtClean="0"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000" dirty="0" smtClean="0">
                <a:ea typeface="Times New Roman" pitchFamily="18" charset="0"/>
                <a:cs typeface="Times New Roman" pitchFamily="18" charset="0"/>
              </a:rPr>
              <a:t>The service rifle is in Condition 4.  </a:t>
            </a:r>
          </a:p>
          <a:p>
            <a:endParaRPr lang="en-US" sz="2000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cs typeface="Times New Roman" pitchFamily="18" charset="0"/>
              </a:rPr>
              <a:t>The compensator is centered and tight.	</a:t>
            </a:r>
          </a:p>
          <a:p>
            <a:endParaRPr lang="en-US" sz="2000" dirty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cs typeface="Times New Roman" pitchFamily="18" charset="0"/>
              </a:rPr>
              <a:t>The barrel is tight.</a:t>
            </a:r>
          </a:p>
          <a:p>
            <a:endParaRPr lang="en-US" sz="2000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cs typeface="Times New Roman" pitchFamily="18" charset="0"/>
              </a:rPr>
              <a:t>The hand guards are serviceable.  </a:t>
            </a:r>
          </a:p>
          <a:p>
            <a:endParaRPr lang="en-US" sz="2000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cs typeface="Times New Roman" pitchFamily="18" charset="0"/>
              </a:rPr>
              <a:t>Sighting System:  RCO is attached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correctly/throw levers secures,</a:t>
            </a:r>
          </a:p>
          <a:p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    lenses not cracked, scratched, or broken.  The fiber optic cable is</a:t>
            </a:r>
          </a:p>
          <a:p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    serviceable.  The </a:t>
            </a:r>
            <a:r>
              <a:rPr lang="en-US" sz="2000" dirty="0">
                <a:cs typeface="Times New Roman" pitchFamily="18" charset="0"/>
              </a:rPr>
              <a:t>RCO is securely mounted to the rail </a:t>
            </a:r>
            <a:r>
              <a:rPr lang="en-US" sz="2000" dirty="0" smtClean="0">
                <a:cs typeface="Times New Roman" pitchFamily="18" charset="0"/>
              </a:rPr>
              <a:t>system.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endParaRPr lang="en-US" sz="2000" dirty="0" smtClean="0"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000" dirty="0" smtClean="0">
                <a:cs typeface="Times New Roman" pitchFamily="18" charset="0"/>
              </a:rPr>
              <a:t>Stock</a:t>
            </a:r>
            <a:r>
              <a:rPr lang="en-US" sz="2000" dirty="0">
                <a:cs typeface="Times New Roman" pitchFamily="18" charset="0"/>
              </a:rPr>
              <a:t>:  Tight on lower receiver, then break weapon down “shotgun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000" dirty="0">
                <a:cs typeface="Times New Roman" pitchFamily="18" charset="0"/>
              </a:rPr>
              <a:t>     style.”  The buffer tube is straight and not cracked.  The sling keeper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000" dirty="0">
                <a:cs typeface="Times New Roman" pitchFamily="18" charset="0"/>
              </a:rPr>
              <a:t>    </a:t>
            </a:r>
            <a:r>
              <a:rPr lang="en-US" sz="2000" dirty="0" smtClean="0">
                <a:cs typeface="Times New Roman" pitchFamily="18" charset="0"/>
              </a:rPr>
              <a:t> can </a:t>
            </a:r>
            <a:r>
              <a:rPr lang="en-US" sz="2000" dirty="0">
                <a:cs typeface="Times New Roman" pitchFamily="18" charset="0"/>
              </a:rPr>
              <a:t>be adjusted and secured</a:t>
            </a:r>
            <a:r>
              <a:rPr lang="en-US" sz="2000" dirty="0" smtClean="0">
                <a:cs typeface="Times New Roman" pitchFamily="18" charset="0"/>
              </a:rPr>
              <a:t>.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0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90083"/>
            <a:ext cx="9372600" cy="689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kumimoji="0" lang="en-US" sz="44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USER’S</a:t>
            </a:r>
            <a:r>
              <a:rPr kumimoji="0" lang="en-US" sz="440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SERVICABILITY INSPECTION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endParaRPr lang="en-US" sz="2400" dirty="0" smtClean="0">
              <a:latin typeface="+mj-lt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200" dirty="0" smtClean="0">
                <a:latin typeface="+mj-lt"/>
                <a:cs typeface="Times New Roman" pitchFamily="18" charset="0"/>
              </a:rPr>
              <a:t>Chamber/Barrel: Clear of obstructions, no major pitts or cracks.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endParaRPr lang="en-US" sz="2200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+mj-lt"/>
                <a:cs typeface="Times New Roman" pitchFamily="18" charset="0"/>
              </a:rPr>
              <a:t>Gas Tube (from chamber end): Not bent or damaged, is securely fixed.</a:t>
            </a:r>
          </a:p>
          <a:p>
            <a:pPr>
              <a:buFont typeface="Arial" pitchFamily="34" charset="0"/>
              <a:buChar char="•"/>
            </a:pPr>
            <a:endParaRPr lang="en-US" sz="2200" dirty="0" smtClean="0">
              <a:latin typeface="+mj-lt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200" dirty="0" smtClean="0">
                <a:latin typeface="+mj-lt"/>
                <a:cs typeface="Times New Roman" pitchFamily="18" charset="0"/>
              </a:rPr>
              <a:t>Bolt </a:t>
            </a:r>
            <a:r>
              <a:rPr lang="en-US" sz="2200" dirty="0">
                <a:latin typeface="+mj-lt"/>
                <a:cs typeface="Times New Roman" pitchFamily="18" charset="0"/>
              </a:rPr>
              <a:t>Carrier Group: Properly assembled, rotates freely, and gas rings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200" dirty="0" smtClean="0">
                <a:latin typeface="+mj-lt"/>
                <a:cs typeface="Times New Roman" pitchFamily="18" charset="0"/>
              </a:rPr>
              <a:t>    </a:t>
            </a:r>
            <a:r>
              <a:rPr lang="en-US" sz="2200" dirty="0">
                <a:latin typeface="+mj-lt"/>
                <a:cs typeface="Times New Roman" pitchFamily="18" charset="0"/>
              </a:rPr>
              <a:t>are staggered evenly around the bolt.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914400" algn="l"/>
              </a:tabLst>
            </a:pPr>
            <a:endParaRPr lang="en-US" sz="2200" dirty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+mj-lt"/>
                <a:cs typeface="Times New Roman" pitchFamily="18" charset="0"/>
              </a:rPr>
              <a:t>Lubrication</a:t>
            </a:r>
            <a:r>
              <a:rPr lang="en-US" sz="2200" dirty="0">
                <a:latin typeface="+mj-lt"/>
                <a:cs typeface="Times New Roman" pitchFamily="18" charset="0"/>
              </a:rPr>
              <a:t>: Lubricated for operational conditions and </a:t>
            </a:r>
            <a:r>
              <a:rPr lang="en-US" sz="2200" dirty="0" smtClean="0">
                <a:latin typeface="+mj-lt"/>
                <a:cs typeface="Times New Roman" pitchFamily="18" charset="0"/>
              </a:rPr>
              <a:t>climate.</a:t>
            </a:r>
            <a:endParaRPr lang="en-US" sz="2200" dirty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200" dirty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+mj-lt"/>
                <a:cs typeface="Times New Roman" pitchFamily="18" charset="0"/>
              </a:rPr>
              <a:t>The </a:t>
            </a:r>
            <a:r>
              <a:rPr lang="en-US" sz="2200" dirty="0">
                <a:latin typeface="+mj-lt"/>
                <a:cs typeface="Times New Roman" pitchFamily="18" charset="0"/>
              </a:rPr>
              <a:t>pistol grip is tight. </a:t>
            </a:r>
            <a:endParaRPr lang="en-US" sz="2200" dirty="0" smtClean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200" dirty="0">
              <a:solidFill>
                <a:srgbClr val="FF0000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+mj-lt"/>
                <a:cs typeface="Times New Roman" pitchFamily="18" charset="0"/>
              </a:rPr>
              <a:t>The </a:t>
            </a:r>
            <a:r>
              <a:rPr lang="en-US" sz="2200" dirty="0">
                <a:latin typeface="+mj-lt"/>
                <a:cs typeface="Times New Roman" pitchFamily="18" charset="0"/>
              </a:rPr>
              <a:t>trigger guard release pin is locked into place</a:t>
            </a:r>
            <a:r>
              <a:rPr lang="en-US" sz="2200" dirty="0" smtClean="0">
                <a:latin typeface="+mj-lt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sz="2200" dirty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+mj-lt"/>
                <a:cs typeface="Times New Roman" pitchFamily="18" charset="0"/>
              </a:rPr>
              <a:t>The </a:t>
            </a:r>
            <a:r>
              <a:rPr lang="en-US" sz="2200" dirty="0">
                <a:latin typeface="+mj-lt"/>
                <a:cs typeface="Times New Roman" pitchFamily="18" charset="0"/>
              </a:rPr>
              <a:t>ejection port operates correctly.</a:t>
            </a:r>
          </a:p>
          <a:p>
            <a:pPr>
              <a:buFont typeface="Arial" pitchFamily="34" charset="0"/>
              <a:buChar char="•"/>
            </a:pPr>
            <a:endParaRPr lang="en-US" sz="2200" dirty="0">
              <a:latin typeface="+mj-lt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latin typeface="+mj-lt"/>
                <a:cs typeface="Times New Roman" pitchFamily="18" charset="0"/>
              </a:rPr>
              <a:t>Load </a:t>
            </a:r>
            <a:r>
              <a:rPr lang="en-US" sz="2200" dirty="0">
                <a:latin typeface="+mj-lt"/>
                <a:cs typeface="Times New Roman" pitchFamily="18" charset="0"/>
              </a:rPr>
              <a:t>the rifle with an empty magazine.  </a:t>
            </a:r>
            <a:r>
              <a:rPr lang="en-US" sz="2200" dirty="0" smtClean="0">
                <a:latin typeface="+mj-lt"/>
                <a:cs typeface="Times New Roman" pitchFamily="18" charset="0"/>
              </a:rPr>
              <a:t>Pull </a:t>
            </a:r>
            <a:r>
              <a:rPr lang="en-US" sz="2200" dirty="0">
                <a:latin typeface="+mj-lt"/>
                <a:cs typeface="Times New Roman" pitchFamily="18" charset="0"/>
              </a:rPr>
              <a:t>the charging handle to </a:t>
            </a:r>
            <a:r>
              <a:rPr lang="en-US" sz="2200" dirty="0" smtClean="0">
                <a:latin typeface="+mj-lt"/>
                <a:cs typeface="Times New Roman" pitchFamily="18" charset="0"/>
              </a:rPr>
              <a:t>the</a:t>
            </a:r>
          </a:p>
          <a:p>
            <a:r>
              <a:rPr lang="en-US" sz="2200" dirty="0" smtClean="0">
                <a:latin typeface="+mj-lt"/>
                <a:cs typeface="Times New Roman" pitchFamily="18" charset="0"/>
              </a:rPr>
              <a:t>    rear</a:t>
            </a:r>
            <a:r>
              <a:rPr lang="en-US" sz="2200" dirty="0">
                <a:latin typeface="+mj-lt"/>
                <a:cs typeface="Times New Roman" pitchFamily="18" charset="0"/>
              </a:rPr>
              <a:t>.  Ensure that the </a:t>
            </a:r>
            <a:r>
              <a:rPr lang="en-US" sz="2200" dirty="0" smtClean="0">
                <a:latin typeface="+mj-lt"/>
                <a:cs typeface="Times New Roman" pitchFamily="18" charset="0"/>
              </a:rPr>
              <a:t>bolt locks </a:t>
            </a:r>
            <a:r>
              <a:rPr lang="en-US" sz="2200" dirty="0">
                <a:latin typeface="+mj-lt"/>
                <a:cs typeface="Times New Roman" pitchFamily="18" charset="0"/>
              </a:rPr>
              <a:t>to the rear.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8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95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>
            <a:normAutofit/>
          </a:bodyPr>
          <a:lstStyle/>
          <a:p>
            <a:r>
              <a:rPr lang="en-US" u="sng" dirty="0" smtClean="0">
                <a:cs typeface="Times New Roman" pitchFamily="18" charset="0"/>
              </a:rPr>
              <a:t>SUMMARY</a:t>
            </a:r>
            <a:endParaRPr lang="en-US" u="sng" dirty="0">
              <a:cs typeface="Times New Roman" pitchFamily="18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28600" y="1828800"/>
            <a:ext cx="9143999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4000" dirty="0" smtClean="0">
                <a:ea typeface="Times New Roman" pitchFamily="18" charset="0"/>
                <a:cs typeface="Times New Roman" pitchFamily="18" charset="0"/>
              </a:rPr>
              <a:t>DISASSEMBLY </a:t>
            </a: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4000" dirty="0" smtClean="0">
              <a:ea typeface="Times New Roman" pitchFamily="18" charset="0"/>
              <a:cs typeface="Times New Roman" pitchFamily="18" charset="0"/>
            </a:endParaRP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4000" dirty="0" smtClean="0">
                <a:ea typeface="Times New Roman" pitchFamily="18" charset="0"/>
                <a:cs typeface="Times New Roman" pitchFamily="18" charset="0"/>
              </a:rPr>
              <a:t>MAINTENANCE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4000" dirty="0" smtClean="0"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ASSEMBLY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209800"/>
            <a:ext cx="8686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	Given </a:t>
            </a:r>
            <a:r>
              <a:rPr lang="en-US" sz="4000" dirty="0"/>
              <a:t>a service rifle, Common Combat Sling, and cleaning gear maintain a service rifle to ensure the weapon is complete clean and serviceable.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6096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/>
              <a:t>TERMINAL LEARNING OBJECTIVE</a:t>
            </a:r>
            <a:endParaRPr lang="en-US" sz="4400" u="sn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Learning Objectives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+mj-lt"/>
              </a:rPr>
              <a:t>Given </a:t>
            </a:r>
            <a:r>
              <a:rPr lang="en-US" sz="2400" dirty="0">
                <a:latin typeface="+mj-lt"/>
              </a:rPr>
              <a:t>a service rifle, Common Combat Sling, and cleaning gear maintain a service rifle to ensure the weapon is complete clean and serviceable, </a:t>
            </a:r>
            <a:r>
              <a:rPr lang="en-US" sz="2400" b="1" dirty="0">
                <a:latin typeface="+mj-lt"/>
              </a:rPr>
              <a:t>disassemble the weapon</a:t>
            </a:r>
            <a:r>
              <a:rPr lang="en-US" sz="2400" b="1" dirty="0" smtClean="0">
                <a:latin typeface="+mj-lt"/>
              </a:rPr>
              <a:t>.</a:t>
            </a:r>
            <a:endParaRPr lang="en-US" sz="2400" b="1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 smtClean="0">
                <a:latin typeface="+mj-lt"/>
              </a:rPr>
              <a:t>Given </a:t>
            </a:r>
            <a:r>
              <a:rPr lang="en-US" sz="2400" dirty="0">
                <a:latin typeface="+mj-lt"/>
              </a:rPr>
              <a:t>a service rifle, Common Combat Sling, and cleaning gear maintain a service rifle to ensure the weapon is complete clean and serviceable, </a:t>
            </a:r>
            <a:r>
              <a:rPr lang="en-US" sz="2400" b="1" dirty="0">
                <a:latin typeface="+mj-lt"/>
              </a:rPr>
              <a:t>perform maintenance of the weapon. </a:t>
            </a:r>
            <a:r>
              <a:rPr lang="en-US" sz="2400" b="1" dirty="0" smtClean="0">
                <a:latin typeface="+mj-lt"/>
              </a:rPr>
              <a:t>               </a:t>
            </a:r>
            <a:endParaRPr lang="en-US" sz="2400" b="1" dirty="0">
              <a:latin typeface="+mj-lt"/>
            </a:endParaRP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 smtClean="0">
                <a:latin typeface="+mj-lt"/>
              </a:rPr>
              <a:t>Given </a:t>
            </a:r>
            <a:r>
              <a:rPr lang="en-US" sz="2400" dirty="0">
                <a:latin typeface="+mj-lt"/>
              </a:rPr>
              <a:t>a service rifle, Common Combat Sling, and cleaning gear maintain a service rifle to ensure the weapon is complete clean and serviceable, </a:t>
            </a:r>
            <a:r>
              <a:rPr lang="en-US" sz="2400" b="1" dirty="0">
                <a:latin typeface="+mj-lt"/>
              </a:rPr>
              <a:t>assemble the weapon</a:t>
            </a:r>
            <a:r>
              <a:rPr lang="en-US" sz="2400" b="1" dirty="0" smtClean="0">
                <a:latin typeface="+mj-lt"/>
              </a:rPr>
              <a:t>.               </a:t>
            </a:r>
            <a:endParaRPr lang="en-US" sz="24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9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7171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00600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en-US" sz="3600" dirty="0" smtClean="0">
                <a:cs typeface="Times New Roman" pitchFamily="18" charset="0"/>
              </a:rPr>
              <a:t>Method/Media</a:t>
            </a:r>
          </a:p>
          <a:p>
            <a:pPr marL="228600" indent="-571500">
              <a:buClr>
                <a:srgbClr val="FF0000"/>
              </a:buClr>
              <a:buFont typeface="Arial Narrow" panose="020B0606020202030204" pitchFamily="34" charset="0"/>
              <a:buChar char="►"/>
            </a:pPr>
            <a:endParaRPr lang="en-US" sz="3600" dirty="0" smtClean="0">
              <a:cs typeface="Times New Roman" pitchFamily="18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en-US" sz="3600" dirty="0" smtClean="0">
                <a:cs typeface="Times New Roman" pitchFamily="18" charset="0"/>
              </a:rPr>
              <a:t>Evaluation</a:t>
            </a:r>
          </a:p>
          <a:p>
            <a:pPr marL="228600" indent="-571500">
              <a:buClr>
                <a:srgbClr val="FF0000"/>
              </a:buClr>
              <a:buFont typeface="Arial Narrow" panose="020B0606020202030204" pitchFamily="34" charset="0"/>
              <a:buChar char="►"/>
            </a:pPr>
            <a:endParaRPr lang="en-US" sz="3600" dirty="0" smtClean="0">
              <a:cs typeface="Times New Roman" pitchFamily="18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en-US" sz="3600" dirty="0" smtClean="0">
                <a:cs typeface="Times New Roman" pitchFamily="18" charset="0"/>
              </a:rPr>
              <a:t>Safety/Cease Training</a:t>
            </a:r>
          </a:p>
          <a:p>
            <a:pPr marL="228600" indent="-571500">
              <a:buClr>
                <a:srgbClr val="FF0000"/>
              </a:buClr>
              <a:buFont typeface="Arial Narrow" panose="020B0606020202030204" pitchFamily="34" charset="0"/>
              <a:buChar char="►"/>
            </a:pPr>
            <a:endParaRPr lang="en-US" sz="3600" dirty="0" smtClean="0">
              <a:cs typeface="Times New Roman" pitchFamily="18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en-US" sz="3600" dirty="0" smtClean="0">
                <a:cs typeface="Times New Roman" pitchFamily="18" charset="0"/>
              </a:rPr>
              <a:t>Administrative Notes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8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mtClean="0">
              <a:latin typeface="+mn-lt"/>
              <a:cs typeface="Times New Roman" pitchFamily="18" charset="0"/>
            </a:endParaRPr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685800" y="1066800"/>
            <a:ext cx="7772400" cy="4800600"/>
            <a:chOff x="288" y="194"/>
            <a:chExt cx="2880" cy="720"/>
          </a:xfrm>
        </p:grpSpPr>
        <p:cxnSp>
          <p:nvCxnSpPr>
            <p:cNvPr id="1028" name="_s1028"/>
            <p:cNvCxnSpPr>
              <a:cxnSpLocks noChangeShapeType="1"/>
              <a:stCxn id="7" idx="0"/>
              <a:endCxn id="3" idx="2"/>
            </p:cNvCxnSpPr>
            <p:nvPr/>
          </p:nvCxnSpPr>
          <p:spPr bwMode="auto">
            <a:xfrm rot="5400000" flipH="1">
              <a:off x="2160" y="50"/>
              <a:ext cx="144" cy="1008"/>
            </a:xfrm>
            <a:prstGeom prst="bentConnector3">
              <a:avLst>
                <a:gd name="adj1" fmla="val 1192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16200000">
              <a:off x="1657" y="553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152" y="50"/>
              <a:ext cx="144" cy="1008"/>
            </a:xfrm>
            <a:prstGeom prst="bentConnector3">
              <a:avLst>
                <a:gd name="adj1" fmla="val 1192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1"/>
            <p:cNvSpPr>
              <a:spLocks noChangeArrowheads="1"/>
            </p:cNvSpPr>
            <p:nvPr/>
          </p:nvSpPr>
          <p:spPr bwMode="auto">
            <a:xfrm>
              <a:off x="1296" y="19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?</a:t>
              </a:r>
            </a:p>
          </p:txBody>
        </p:sp>
        <p:sp>
          <p:nvSpPr>
            <p:cNvPr id="5" name="_s1032"/>
            <p:cNvSpPr>
              <a:spLocks noChangeArrowheads="1"/>
            </p:cNvSpPr>
            <p:nvPr/>
          </p:nvSpPr>
          <p:spPr bwMode="auto">
            <a:xfrm>
              <a:off x="288" y="62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What I will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Be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Teaching???</a:t>
              </a:r>
            </a:p>
          </p:txBody>
        </p:sp>
        <p:sp>
          <p:nvSpPr>
            <p:cNvPr id="6" name="_s1033"/>
            <p:cNvSpPr>
              <a:spLocks noChangeArrowheads="1"/>
            </p:cNvSpPr>
            <p:nvPr/>
          </p:nvSpPr>
          <p:spPr bwMode="auto">
            <a:xfrm>
              <a:off x="1296" y="62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How I will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Be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Teaching???</a:t>
              </a:r>
            </a:p>
          </p:txBody>
        </p:sp>
        <p:sp>
          <p:nvSpPr>
            <p:cNvPr id="7" name="_s1034"/>
            <p:cNvSpPr>
              <a:spLocks noChangeArrowheads="1"/>
            </p:cNvSpPr>
            <p:nvPr/>
          </p:nvSpPr>
          <p:spPr bwMode="auto">
            <a:xfrm>
              <a:off x="2304" y="62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How You will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Be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Evaluated???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261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 preferRelativeResize="0">
            <a:picLocks noChangeAspect="1" noChangeArrowheads="1"/>
          </p:cNvPicPr>
          <p:nvPr/>
        </p:nvPicPr>
        <p:blipFill>
          <a:blip r:embed="rId2" cstate="print"/>
          <a:srcRect l="3347" t="26725" r="2949" b="14345"/>
          <a:stretch>
            <a:fillRect/>
          </a:stretch>
        </p:blipFill>
        <p:spPr bwMode="auto">
          <a:xfrm>
            <a:off x="76200" y="2133600"/>
            <a:ext cx="8961119" cy="394409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Autofit/>
          </a:bodyPr>
          <a:lstStyle/>
          <a:p>
            <a:r>
              <a:rPr lang="en-US" sz="4800" u="sng" dirty="0" smtClean="0">
                <a:cs typeface="Times New Roman" pitchFamily="18" charset="0"/>
              </a:rPr>
              <a:t>M16A4 SERVICE RIFLE</a:t>
            </a:r>
            <a:br>
              <a:rPr lang="en-US" sz="4800" u="sng" dirty="0" smtClean="0">
                <a:cs typeface="Times New Roman" pitchFamily="18" charset="0"/>
              </a:rPr>
            </a:br>
            <a:r>
              <a:rPr lang="en-US" sz="4800" u="sng" dirty="0" smtClean="0">
                <a:cs typeface="Times New Roman" pitchFamily="18" charset="0"/>
              </a:rPr>
              <a:t>NOMENCLATURE</a:t>
            </a:r>
            <a:endParaRPr lang="en-US" sz="4800" u="sng" dirty="0"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9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07805" cy="6374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5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u="sng" dirty="0" smtClean="0">
                <a:cs typeface="Times New Roman" pitchFamily="18" charset="0"/>
              </a:rPr>
              <a:t>CLEARING THE SERVICE RIFLE</a:t>
            </a:r>
            <a:endParaRPr lang="en-US" u="sng" dirty="0">
              <a:cs typeface="Times New Roman" pitchFamily="18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-685800" y="3711446"/>
            <a:ext cx="1021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742950" fontAlgn="base">
              <a:spcBef>
                <a:spcPct val="0"/>
              </a:spcBef>
              <a:spcAft>
                <a:spcPct val="0"/>
              </a:spcAft>
            </a:pPr>
            <a:endParaRPr kumimoji="0" lang="en-US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228599" y="979467"/>
            <a:ext cx="8915401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</a:pPr>
            <a:r>
              <a:rPr lang="en-US" sz="2800" dirty="0" smtClean="0">
                <a:latin typeface="+mj-lt"/>
                <a:ea typeface="Times New Roman" pitchFamily="18" charset="0"/>
                <a:cs typeface="Times New Roman"/>
              </a:rPr>
              <a:t>    </a:t>
            </a:r>
            <a:r>
              <a:rPr lang="en-US" sz="3200" b="1" dirty="0" smtClean="0">
                <a:latin typeface="+mj-lt"/>
                <a:cs typeface="Times New Roman" pitchFamily="18" charset="0"/>
              </a:rPr>
              <a:t>Clearing the service rifle means to ensure that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</a:pPr>
            <a:r>
              <a:rPr lang="en-US" sz="3200" b="1" dirty="0" smtClean="0">
                <a:latin typeface="+mj-lt"/>
                <a:cs typeface="Times New Roman" pitchFamily="18" charset="0"/>
              </a:rPr>
              <a:t>    the rifle is free of ammunition.  To clear the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</a:pPr>
            <a:r>
              <a:rPr lang="en-US" sz="3200" b="1" dirty="0" smtClean="0">
                <a:latin typeface="+mj-lt"/>
                <a:cs typeface="Times New Roman" pitchFamily="18" charset="0"/>
              </a:rPr>
              <a:t>    service rifle: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0" algn="l"/>
              </a:tabLst>
            </a:pPr>
            <a:endParaRPr lang="en-US" sz="800" dirty="0" smtClean="0"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Attempt to move the selector lever to the SAFE position.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0" algn="l"/>
              </a:tabLst>
            </a:pPr>
            <a:r>
              <a:rPr lang="en-US" sz="2800" dirty="0" smtClean="0">
                <a:latin typeface="+mj-lt"/>
                <a:cs typeface="Times New Roman" pitchFamily="18" charset="0"/>
              </a:rPr>
              <a:t>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Depress the magazine release button and remove the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</a:pPr>
            <a:r>
              <a:rPr lang="en-US" sz="2800" dirty="0" smtClean="0">
                <a:latin typeface="+mj-lt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magazine.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0" algn="l"/>
              </a:tabLst>
            </a:pPr>
            <a:r>
              <a:rPr lang="en-US" sz="2800" dirty="0" smtClean="0">
                <a:latin typeface="+mj-lt"/>
                <a:cs typeface="Times New Roman" pitchFamily="18" charset="0"/>
              </a:rPr>
              <a:t>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Pull the charging handle to the rear and lock the bolt.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0" algn="l"/>
              </a:tabLst>
            </a:pPr>
            <a:r>
              <a:rPr lang="en-US" sz="2800" dirty="0" smtClean="0">
                <a:latin typeface="+mj-lt"/>
                <a:cs typeface="Times New Roman" pitchFamily="18" charset="0"/>
              </a:rPr>
              <a:t>     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nsure the chamber is empty;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Let the bolt go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forward</a:t>
            </a:r>
            <a:endParaRPr lang="en-US" sz="2800" dirty="0"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and</a:t>
            </a:r>
            <a:r>
              <a:rPr lang="en-US" sz="28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observe the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bolt moving </a:t>
            </a:r>
            <a:r>
              <a:rPr lang="en-US" sz="2800" dirty="0" smtClean="0">
                <a:latin typeface="+mj-lt"/>
                <a:ea typeface="Times New Roman" pitchFamily="18" charset="0"/>
                <a:cs typeface="Times New Roman" pitchFamily="18" charset="0"/>
              </a:rPr>
              <a:t>forward in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an empty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</a:pPr>
            <a:r>
              <a:rPr lang="en-US" sz="2800" dirty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+mj-lt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chamber.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Close the ejection port cover.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0D75-D63C-4C3C-BE64-A193C56033F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1127</Words>
  <Application>Microsoft Office PowerPoint</Application>
  <PresentationFormat>On-screen Show (4:3)</PresentationFormat>
  <Paragraphs>296</Paragraphs>
  <Slides>26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OVERVIEW</vt:lpstr>
      <vt:lpstr>PowerPoint Presentation</vt:lpstr>
      <vt:lpstr>Learning Objectives</vt:lpstr>
      <vt:lpstr>PowerPoint Presentation</vt:lpstr>
      <vt:lpstr>PowerPoint Presentation</vt:lpstr>
      <vt:lpstr>M16A4 SERVICE RIFLE NOMENCLATURE</vt:lpstr>
      <vt:lpstr>PowerPoint Presentation</vt:lpstr>
      <vt:lpstr>CLEARING THE SERVICE RIFLE</vt:lpstr>
      <vt:lpstr>DISASSEMBLE THE SERVICE RIFLE</vt:lpstr>
      <vt:lpstr>PowerPoint Presentation</vt:lpstr>
      <vt:lpstr>PowerPoint Presentation</vt:lpstr>
      <vt:lpstr>PowerPoint Presentation</vt:lpstr>
      <vt:lpstr>CLEANING THE SERVICE RIFLE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LUBRICATING THE SERVICE RIFLE</vt:lpstr>
      <vt:lpstr>REASSEMBLE THE SERVICE RIFLE</vt:lpstr>
      <vt:lpstr>PowerPoint Presentation</vt:lpstr>
      <vt:lpstr>PowerPoint Presentation</vt:lpstr>
      <vt:lpstr>PowerPoint Presentation</vt:lpstr>
      <vt:lpstr>QUESTIONS?</vt:lpstr>
      <vt:lpstr>SUMMARY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 GySgt Willis P</dc:creator>
  <cp:lastModifiedBy>Harris Cpl Brandon S.</cp:lastModifiedBy>
  <cp:revision>24</cp:revision>
  <dcterms:created xsi:type="dcterms:W3CDTF">2014-07-16T16:23:50Z</dcterms:created>
  <dcterms:modified xsi:type="dcterms:W3CDTF">2015-02-25T15:10:07Z</dcterms:modified>
</cp:coreProperties>
</file>