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6"/>
    <p:sldMasterId id="2147483664" r:id="rId7"/>
  </p:sldMasterIdLst>
  <p:notesMasterIdLst>
    <p:notesMasterId r:id="rId27"/>
  </p:notesMasterIdLst>
  <p:handoutMasterIdLst>
    <p:handoutMasterId r:id="rId28"/>
  </p:handoutMasterIdLst>
  <p:sldIdLst>
    <p:sldId id="256" r:id="rId8"/>
    <p:sldId id="280" r:id="rId9"/>
    <p:sldId id="281" r:id="rId10"/>
    <p:sldId id="291" r:id="rId11"/>
    <p:sldId id="292" r:id="rId12"/>
    <p:sldId id="293" r:id="rId13"/>
    <p:sldId id="277" r:id="rId14"/>
    <p:sldId id="258" r:id="rId15"/>
    <p:sldId id="259" r:id="rId16"/>
    <p:sldId id="286" r:id="rId17"/>
    <p:sldId id="284" r:id="rId18"/>
    <p:sldId id="287" r:id="rId19"/>
    <p:sldId id="288" r:id="rId20"/>
    <p:sldId id="278" r:id="rId21"/>
    <p:sldId id="279" r:id="rId22"/>
    <p:sldId id="260" r:id="rId23"/>
    <p:sldId id="283" r:id="rId24"/>
    <p:sldId id="289" r:id="rId25"/>
    <p:sldId id="261" r:id="rId26"/>
  </p:sldIdLst>
  <p:sldSz cx="9144000" cy="6858000" type="screen4x3"/>
  <p:notesSz cx="69469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FF0000"/>
    <a:srgbClr val="007A00"/>
    <a:srgbClr val="AC7300"/>
    <a:srgbClr val="8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068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18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0"/>
    </p:cViewPr>
  </p:sorterViewPr>
  <p:notesViewPr>
    <p:cSldViewPr>
      <p:cViewPr varScale="1">
        <p:scale>
          <a:sx n="80" d="100"/>
          <a:sy n="80" d="100"/>
        </p:scale>
        <p:origin x="-3204" y="-96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8E9C83-DB2F-449C-B5CB-DF1409411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6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1805165E-F879-4C0D-A505-5B4357F36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22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Bravo 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9604-C32F-46A8-AB21-41B573797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3694" y="3733800"/>
            <a:ext cx="8456613" cy="0"/>
          </a:xfrm>
          <a:prstGeom prst="line">
            <a:avLst/>
          </a:prstGeom>
          <a:ln w="63500">
            <a:solidFill>
              <a:srgbClr val="F2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11" descr="TBS_Logo_L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8588"/>
            <a:ext cx="12604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59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Bravo Code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E6C2E-5370-4563-B2F3-8C59711A9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6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46DA1-118C-4951-A902-A6059EF45C73}" type="datetimeFigureOut">
              <a:rPr lang="en-US"/>
              <a:pPr>
                <a:defRPr/>
              </a:pPr>
              <a:t>07-Jan-16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6C0D7-CB80-46E6-98B1-0E8ED4F7F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61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6F5F-73D5-4473-90BF-B57C91C2AD23}" type="datetimeFigureOut">
              <a:rPr lang="en-US"/>
              <a:pPr>
                <a:defRPr/>
              </a:pPr>
              <a:t>07-Jan-16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17206-1276-4C97-A284-F5223484D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51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207E-AC3D-4D99-97C0-69C39917FDF5}" type="datetimeFigureOut">
              <a:rPr lang="en-US"/>
              <a:pPr>
                <a:defRPr/>
              </a:pPr>
              <a:t>07-Jan-16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901EC-1D0D-41DE-A875-2AF7777A3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382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AE9D-41C6-4B1C-BB67-10DE1C986F5B}" type="datetimeFigureOut">
              <a:rPr lang="en-US"/>
              <a:pPr>
                <a:defRPr/>
              </a:pPr>
              <a:t>07-Jan-16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E2703-4C90-4DCE-8AFD-3788E906D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40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191D0-8316-4DC1-8B4D-E9084CF51690}" type="datetimeFigureOut">
              <a:rPr lang="en-US"/>
              <a:pPr>
                <a:defRPr/>
              </a:pPr>
              <a:t>07-Jan-16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3AB3E-6378-4A6C-A34E-223B97817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589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4A44-8359-43BE-99A1-5B1CA841CE59}" type="datetimeFigureOut">
              <a:rPr lang="en-US"/>
              <a:pPr>
                <a:defRPr/>
              </a:pPr>
              <a:t>07-Jan-16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DDFA6-319A-44FF-83C6-F4661BBAF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08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E45E-76D8-41FC-AFE3-9AA788379F31}" type="datetimeFigureOut">
              <a:rPr lang="en-US"/>
              <a:pPr>
                <a:defRPr/>
              </a:pPr>
              <a:t>07-Jan-16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9261B-643D-4D9A-935A-ECBA160BD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412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7C55-E00E-4C25-A456-9904AE2F7ECF}" type="datetimeFigureOut">
              <a:rPr lang="en-US"/>
              <a:pPr>
                <a:defRPr/>
              </a:pPr>
              <a:t>07-Jan-16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50C1F-ABC4-4C70-B26F-FBF51C6C8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243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8F1B3-F69B-4CE5-AFA8-5055E68EE07A}" type="datetimeFigureOut">
              <a:rPr lang="en-US"/>
              <a:pPr>
                <a:defRPr/>
              </a:pPr>
              <a:t>07-Jan-16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DA92A-7FA6-44B0-A749-54BF50A22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22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dirty="0" smtClean="0"/>
              <a:t>Arial font, size 30-32</a:t>
            </a:r>
          </a:p>
          <a:p>
            <a:pPr lvl="1"/>
            <a:r>
              <a:rPr lang="en-US" altLang="en-US" dirty="0" smtClean="0"/>
              <a:t>Arial font, size 26-28</a:t>
            </a:r>
          </a:p>
          <a:p>
            <a:pPr lvl="2"/>
            <a:r>
              <a:rPr lang="en-US" altLang="en-US" dirty="0" smtClean="0"/>
              <a:t>Arial font, size 24</a:t>
            </a:r>
          </a:p>
          <a:p>
            <a:pPr lvl="2"/>
            <a:endParaRPr lang="en-US" altLang="en-US" dirty="0" smtClean="0"/>
          </a:p>
          <a:p>
            <a:pPr lvl="0"/>
            <a:r>
              <a:rPr lang="en-US" altLang="en-US" dirty="0" smtClean="0"/>
              <a:t>No font size will be smaller than 24.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Bravo 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86FEB-301A-4EB4-A6D2-1C06A023E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3694" y="1371600"/>
            <a:ext cx="8456613" cy="0"/>
          </a:xfrm>
          <a:prstGeom prst="line">
            <a:avLst/>
          </a:prstGeom>
          <a:ln w="63500">
            <a:solidFill>
              <a:srgbClr val="F2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11" descr="TBS_Logo_L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8588"/>
            <a:ext cx="12604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741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659C0-B2C4-45D2-9989-B3756232F874}" type="datetimeFigureOut">
              <a:rPr lang="en-US"/>
              <a:pPr>
                <a:defRPr/>
              </a:pPr>
              <a:t>07-Jan-16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69BFC-4951-48AF-978D-8C2115C15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48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262A-CE57-4338-870E-CF06B7AC7C6C}" type="datetimeFigureOut">
              <a:rPr lang="en-US"/>
              <a:pPr>
                <a:defRPr/>
              </a:pPr>
              <a:t>07-Jan-16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CF979-D1D9-416A-BDC0-F4A22B4C3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94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Bravo Code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9B41-BF3B-485C-964B-54A4729CE2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3694" y="1371600"/>
            <a:ext cx="8456613" cy="0"/>
          </a:xfrm>
          <a:prstGeom prst="line">
            <a:avLst/>
          </a:prstGeom>
          <a:ln w="63500">
            <a:solidFill>
              <a:srgbClr val="F2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11" descr="TBS_Logo_L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8588"/>
            <a:ext cx="12604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81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Bravo Code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7BA1-DDA5-4A4E-B412-7D97700831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3694" y="1371600"/>
            <a:ext cx="8456613" cy="0"/>
          </a:xfrm>
          <a:prstGeom prst="line">
            <a:avLst/>
          </a:prstGeom>
          <a:ln w="63500">
            <a:solidFill>
              <a:srgbClr val="F2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7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Bravo Code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F85F-68DB-4198-BFFA-535014C19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3694" y="1371600"/>
            <a:ext cx="8456613" cy="0"/>
          </a:xfrm>
          <a:prstGeom prst="line">
            <a:avLst/>
          </a:prstGeom>
          <a:ln w="63500">
            <a:solidFill>
              <a:srgbClr val="F2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1" descr="TBS_Logo_L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8588"/>
            <a:ext cx="12604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77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Bravo Code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E637-7C76-4D5E-ABBB-D7CDAF20B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11" descr="TBS_Logo_L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8588"/>
            <a:ext cx="12604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5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Bravo Code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C8F8-1DEC-4800-A927-479368FB3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11" descr="TBS_Logo_L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8588"/>
            <a:ext cx="12604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25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Bravo Code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6C590-E19C-498A-8CE5-720DAB894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9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5400" y="304800"/>
            <a:ext cx="7239000" cy="5562600"/>
          </a:xfrm>
        </p:spPr>
        <p:txBody>
          <a:bodyPr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Bravo Code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FE8E-132F-4D54-B928-786F405A2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4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17625" y="38100"/>
            <a:ext cx="72167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Font: Arial  Size: 36-44</a:t>
            </a:r>
            <a:br>
              <a:rPr lang="en-US" altLang="en-US" smtClean="0"/>
            </a:br>
            <a:r>
              <a:rPr lang="en-US" altLang="en-US" smtClean="0"/>
              <a:t>No more than 2 lines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Arial font, size 30-32</a:t>
            </a:r>
          </a:p>
          <a:p>
            <a:pPr lvl="1"/>
            <a:r>
              <a:rPr lang="en-US" altLang="en-US" smtClean="0"/>
              <a:t>Arial font, size 26-28</a:t>
            </a:r>
          </a:p>
          <a:p>
            <a:pPr lvl="2"/>
            <a:r>
              <a:rPr lang="en-US" altLang="en-US" smtClean="0"/>
              <a:t>Arial font, size 24</a:t>
            </a:r>
          </a:p>
          <a:p>
            <a:pPr lvl="2"/>
            <a:endParaRPr lang="en-US" altLang="en-US" smtClean="0"/>
          </a:p>
          <a:p>
            <a:pPr lvl="0"/>
            <a:r>
              <a:rPr lang="en-US" altLang="en-US" smtClean="0"/>
              <a:t>No font size will be smaller than 24.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960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dirty="0" smtClean="0"/>
            </a:lvl1pPr>
          </a:lstStyle>
          <a:p>
            <a:pPr>
              <a:defRPr/>
            </a:pPr>
            <a:r>
              <a:rPr lang="en-US"/>
              <a:t>Bravo Code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096000"/>
            <a:ext cx="1965325" cy="457200"/>
          </a:xfrm>
          <a:prstGeom prst="rect">
            <a:avLst/>
          </a:prstGeo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A1FBA836-C797-41EB-A701-03161EA6D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BD418C-EED1-4BBB-B219-B090BA14BF65}" type="datetimeFigureOut">
              <a:rPr lang="en-US"/>
              <a:pPr>
                <a:defRPr/>
              </a:pPr>
              <a:t>07-Jan-16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52033C7-8A07-458A-800E-0410C1096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30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awrance.andrus@usmc.mi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Combat Reports Decision Exercise</a:t>
            </a:r>
            <a:br>
              <a:rPr lang="en-US" altLang="en-US" dirty="0" smtClean="0"/>
            </a:br>
            <a:r>
              <a:rPr lang="en-US" altLang="en-US" sz="2800" dirty="0" smtClean="0"/>
              <a:t>Radio Application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Captain </a:t>
            </a:r>
            <a:r>
              <a:rPr lang="en-US" altLang="en-US" dirty="0" err="1" smtClean="0"/>
              <a:t>Lawrance</a:t>
            </a:r>
            <a:r>
              <a:rPr lang="en-US" altLang="en-US" dirty="0" smtClean="0"/>
              <a:t> </a:t>
            </a:r>
            <a:r>
              <a:rPr lang="en-US" altLang="en-US" dirty="0"/>
              <a:t>P</a:t>
            </a:r>
            <a:r>
              <a:rPr lang="en-US" altLang="en-US" dirty="0" smtClean="0"/>
              <a:t>. Andrus</a:t>
            </a:r>
          </a:p>
          <a:p>
            <a:r>
              <a:rPr lang="en-US" altLang="en-US" dirty="0" err="1" smtClean="0"/>
              <a:t>lawrance.andrus@usmc.mil</a:t>
            </a:r>
            <a:endParaRPr lang="en-US" altLang="en-US" dirty="0" smtClean="0"/>
          </a:p>
          <a:p>
            <a:r>
              <a:rPr lang="en-US" altLang="en-US" dirty="0" smtClean="0"/>
              <a:t>(703) 432-6363</a:t>
            </a:r>
          </a:p>
          <a:p>
            <a:r>
              <a:rPr lang="en-US" altLang="en-US" dirty="0" err="1" smtClean="0"/>
              <a:t>B2H0383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Enemy Sighting Report </a:t>
            </a:r>
            <a:r>
              <a:rPr lang="en-US" dirty="0" smtClean="0"/>
              <a:t>(</a:t>
            </a:r>
            <a:r>
              <a:rPr lang="en-US" dirty="0" err="1" smtClean="0"/>
              <a:t>SPOTREP</a:t>
            </a:r>
            <a:r>
              <a:rPr lang="en-US" dirty="0" smtClean="0"/>
              <a:t>)</a:t>
            </a:r>
            <a:endParaRPr lang="en-US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kern="1200" dirty="0" smtClean="0">
                <a:solidFill>
                  <a:prstClr val="black"/>
                </a:solidFill>
                <a:latin typeface="Calibri"/>
              </a:rPr>
              <a:t>SPOT 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</a:rPr>
              <a:t>Report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Time is 1630 GMT and date is 09 July 2011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You </a:t>
            </a:r>
            <a:r>
              <a:rPr lang="en-US" alt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are </a:t>
            </a:r>
            <a:r>
              <a:rPr lang="en-US" altLang="en-US" sz="2000" kern="1200" dirty="0" err="1">
                <a:solidFill>
                  <a:prstClr val="black"/>
                </a:solidFill>
                <a:latin typeface="Calibri"/>
                <a:ea typeface="+mn-ea"/>
              </a:rPr>
              <a:t>3d</a:t>
            </a:r>
            <a:r>
              <a:rPr lang="en-US" alt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altLang="en-US" sz="2000" kern="1200" dirty="0" err="1">
                <a:solidFill>
                  <a:prstClr val="black"/>
                </a:solidFill>
                <a:latin typeface="Calibri"/>
                <a:ea typeface="+mn-ea"/>
              </a:rPr>
              <a:t>Plt</a:t>
            </a:r>
            <a:r>
              <a:rPr lang="en-US" alt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, A Co, </a:t>
            </a: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1/8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Your higher is A Co, 1/8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HHQ</a:t>
            </a: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alt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all word is Arrowhead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Your call word is Arrowhead “3”</a:t>
            </a:r>
            <a:endParaRPr lang="en-US" altLang="en-US" sz="2000" kern="1200" dirty="0">
              <a:solidFill>
                <a:prstClr val="black"/>
              </a:solidFill>
              <a:latin typeface="Calibri"/>
              <a:ea typeface="+mn-ea"/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You are located at </a:t>
            </a:r>
            <a:r>
              <a:rPr lang="en-US" altLang="en-US" sz="2000" kern="1200" dirty="0" err="1">
                <a:solidFill>
                  <a:prstClr val="black"/>
                </a:solidFill>
                <a:latin typeface="Calibri"/>
                <a:ea typeface="+mn-ea"/>
              </a:rPr>
              <a:t>LZ</a:t>
            </a:r>
            <a:r>
              <a:rPr lang="en-US" alt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 Canary (TH 845 768</a:t>
            </a: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You are establishing local security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You last received  </a:t>
            </a:r>
            <a:r>
              <a:rPr lang="en-US" altLang="en-US" sz="20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SML</a:t>
            </a: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 ARMS Fire from a FT size element at 1610 GMT. Enemy located ~TH 845 770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One KIA and three </a:t>
            </a:r>
            <a:r>
              <a:rPr lang="en-US" altLang="en-US" sz="20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WIA</a:t>
            </a:r>
            <a:endParaRPr lang="en-US" altLang="en-US" sz="2000" kern="12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EKIA</a:t>
            </a: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 is unknown</a:t>
            </a:r>
          </a:p>
          <a:p>
            <a:pPr marL="0" indent="0" eaLnBrk="1" hangingPunct="1">
              <a:buNone/>
            </a:pPr>
            <a:r>
              <a:rPr lang="en-US" altLang="en-US" kern="1200" dirty="0" smtClean="0">
                <a:solidFill>
                  <a:prstClr val="black"/>
                </a:solidFill>
                <a:latin typeface="Calibri"/>
                <a:ea typeface="+mn-ea"/>
              </a:rPr>
              <a:t>      Send 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the </a:t>
            </a:r>
            <a:r>
              <a:rPr lang="en-US" altLang="en-US" kern="1200" dirty="0" err="1">
                <a:solidFill>
                  <a:prstClr val="black"/>
                </a:solidFill>
                <a:latin typeface="Calibri"/>
                <a:ea typeface="+mn-ea"/>
              </a:rPr>
              <a:t>COC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 a </a:t>
            </a:r>
            <a:r>
              <a:rPr lang="en-US" altLang="en-US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SPOTREP</a:t>
            </a:r>
            <a:endParaRPr lang="en-US" altLang="en-US" kern="1200" dirty="0">
              <a:solidFill>
                <a:prstClr val="black"/>
              </a:solidFill>
              <a:latin typeface="Calibri"/>
              <a:ea typeface="+mn-ea"/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58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70709"/>
              </p:ext>
            </p:extLst>
          </p:nvPr>
        </p:nvGraphicFramePr>
        <p:xfrm>
          <a:off x="887415" y="152400"/>
          <a:ext cx="9170985" cy="6996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Document" r:id="rId3" imgW="5375202" imgH="4099879" progId="Word.Document.12">
                  <p:embed/>
                </p:oleObj>
              </mc:Choice>
              <mc:Fallback>
                <p:oleObj name="Document" r:id="rId3" imgW="5375202" imgH="40998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7415" y="152400"/>
                        <a:ext cx="9170985" cy="6996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13329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Arrowhead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6118" y="13329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Arrowhead 3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76200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091630Z</a:t>
            </a:r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JUL 11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190500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 845 770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0533" y="2755018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Hasty 180 oriented North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3126463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4985" y="3155128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0533" y="456596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Hasty 180 oriented North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8133" y="5307838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None (Omitted)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8133" y="6081311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None (Omitted)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2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SALUTE REPORT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kern="1200" dirty="0" smtClean="0">
                <a:solidFill>
                  <a:prstClr val="black"/>
                </a:solidFill>
                <a:latin typeface="Calibri"/>
              </a:rPr>
              <a:t>SALUTE 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</a:rPr>
              <a:t>Report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Time is 1630 GMT and date is 09 July 2011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You </a:t>
            </a:r>
            <a:r>
              <a:rPr lang="en-US" alt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are </a:t>
            </a:r>
            <a:r>
              <a:rPr lang="en-US" altLang="en-US" sz="2000" kern="1200" dirty="0" err="1">
                <a:solidFill>
                  <a:prstClr val="black"/>
                </a:solidFill>
                <a:latin typeface="Calibri"/>
                <a:ea typeface="+mn-ea"/>
              </a:rPr>
              <a:t>3d</a:t>
            </a:r>
            <a:r>
              <a:rPr lang="en-US" alt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altLang="en-US" sz="2000" kern="1200" dirty="0" err="1">
                <a:solidFill>
                  <a:prstClr val="black"/>
                </a:solidFill>
                <a:latin typeface="Calibri"/>
                <a:ea typeface="+mn-ea"/>
              </a:rPr>
              <a:t>Plt</a:t>
            </a:r>
            <a:r>
              <a:rPr lang="en-US" alt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, A Co, </a:t>
            </a: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1/8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Your higher is A Co, 1/8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HHQ</a:t>
            </a: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alt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all word is Arrowhead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Your call word is Arrowhead “3”</a:t>
            </a:r>
            <a:endParaRPr lang="en-US" altLang="en-US" sz="2000" kern="1200" dirty="0">
              <a:solidFill>
                <a:prstClr val="black"/>
              </a:solidFill>
              <a:latin typeface="Calibri"/>
              <a:ea typeface="+mn-ea"/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You are located at </a:t>
            </a:r>
            <a:r>
              <a:rPr lang="en-US" altLang="en-US" sz="2000" kern="1200" dirty="0" err="1">
                <a:solidFill>
                  <a:prstClr val="black"/>
                </a:solidFill>
                <a:latin typeface="Calibri"/>
                <a:ea typeface="+mn-ea"/>
              </a:rPr>
              <a:t>LZ</a:t>
            </a:r>
            <a:r>
              <a:rPr lang="en-US" altLang="en-US" sz="2000" kern="1200" dirty="0">
                <a:solidFill>
                  <a:prstClr val="black"/>
                </a:solidFill>
                <a:latin typeface="Calibri"/>
                <a:ea typeface="+mn-ea"/>
              </a:rPr>
              <a:t> Canary (TH 845 768</a:t>
            </a: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You are establishing local security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You last received  </a:t>
            </a:r>
            <a:r>
              <a:rPr lang="en-US" altLang="en-US" sz="20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SML</a:t>
            </a: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 ARMS Fire from a FT size element at 1610 GMT. Enemy located ~TH 845 770 wearing Tan </a:t>
            </a:r>
            <a:r>
              <a:rPr lang="en-US" altLang="en-US" sz="20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MARPAT</a:t>
            </a:r>
            <a:endParaRPr lang="en-US" altLang="en-US" sz="2000" kern="12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One KIA and three </a:t>
            </a:r>
            <a:r>
              <a:rPr lang="en-US" altLang="en-US" sz="20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WIA</a:t>
            </a:r>
            <a:endParaRPr lang="en-US" altLang="en-US" sz="2000" kern="12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0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EKIA</a:t>
            </a:r>
            <a:r>
              <a:rPr lang="en-US" altLang="en-US" sz="2000" kern="1200" dirty="0" smtClean="0">
                <a:solidFill>
                  <a:prstClr val="black"/>
                </a:solidFill>
                <a:latin typeface="Calibri"/>
                <a:ea typeface="+mn-ea"/>
              </a:rPr>
              <a:t> is unknown</a:t>
            </a:r>
          </a:p>
          <a:p>
            <a:pPr marL="0" indent="0" eaLnBrk="1" hangingPunct="1">
              <a:buNone/>
            </a:pPr>
            <a:r>
              <a:rPr lang="en-US" altLang="en-US" kern="1200" dirty="0" smtClean="0">
                <a:solidFill>
                  <a:prstClr val="black"/>
                </a:solidFill>
                <a:latin typeface="Calibri"/>
                <a:ea typeface="+mn-ea"/>
              </a:rPr>
              <a:t>      Send 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the </a:t>
            </a:r>
            <a:r>
              <a:rPr lang="en-US" altLang="en-US" kern="1200" dirty="0" err="1">
                <a:solidFill>
                  <a:prstClr val="black"/>
                </a:solidFill>
                <a:latin typeface="Calibri"/>
                <a:ea typeface="+mn-ea"/>
              </a:rPr>
              <a:t>COC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 a </a:t>
            </a:r>
            <a:r>
              <a:rPr lang="en-US" altLang="en-US" kern="1200" dirty="0" smtClean="0">
                <a:solidFill>
                  <a:prstClr val="black"/>
                </a:solidFill>
                <a:latin typeface="Calibri"/>
                <a:ea typeface="+mn-ea"/>
              </a:rPr>
              <a:t>SALUTE Report</a:t>
            </a:r>
            <a:endParaRPr lang="en-US" altLang="en-US" kern="1200" dirty="0">
              <a:solidFill>
                <a:prstClr val="black"/>
              </a:solidFill>
              <a:latin typeface="Calibri"/>
              <a:ea typeface="+mn-ea"/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06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422804"/>
              </p:ext>
            </p:extLst>
          </p:nvPr>
        </p:nvGraphicFramePr>
        <p:xfrm>
          <a:off x="-381000" y="1371600"/>
          <a:ext cx="11109919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Document" r:id="rId3" imgW="5375202" imgH="2802244" progId="Word.Document.12">
                  <p:embed/>
                </p:oleObj>
              </mc:Choice>
              <mc:Fallback>
                <p:oleObj name="Document" r:id="rId3" imgW="5375202" imgH="2802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81000" y="1371600"/>
                        <a:ext cx="11109919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875" y="1404668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Arrowhead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1404668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Arrowhead 3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8026" y="213360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 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1196" y="2662477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Egressing North 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318129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  845 770 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2570" y="386074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MARPAT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8577" y="4632265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1610 GMT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8576" y="5334719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Small Arms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95400" y="347169"/>
            <a:ext cx="7216775" cy="12573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kern="0" smtClean="0"/>
              <a:t>SALUTE REPORT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3590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Landing Zone Brief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kern="1200" dirty="0" err="1" smtClean="0">
                <a:solidFill>
                  <a:prstClr val="black"/>
                </a:solidFill>
                <a:latin typeface="Calibri"/>
              </a:rPr>
              <a:t>LZ</a:t>
            </a:r>
            <a:r>
              <a:rPr lang="en-US" altLang="en-US" kern="1200" dirty="0" smtClean="0">
                <a:solidFill>
                  <a:prstClr val="black"/>
                </a:solidFill>
                <a:latin typeface="Calibri"/>
              </a:rPr>
              <a:t> Brief</a:t>
            </a:r>
            <a:endParaRPr lang="en-US" altLang="en-US" kern="1200" dirty="0">
              <a:solidFill>
                <a:prstClr val="black"/>
              </a:solidFill>
              <a:latin typeface="Calibri"/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>
                <a:solidFill>
                  <a:prstClr val="black"/>
                </a:solidFill>
                <a:latin typeface="Calibri"/>
                <a:ea typeface="+mn-ea"/>
              </a:rPr>
              <a:t>You are </a:t>
            </a:r>
            <a:r>
              <a:rPr lang="en-US" altLang="en-US" sz="2400" kern="1200" dirty="0" err="1">
                <a:solidFill>
                  <a:prstClr val="black"/>
                </a:solidFill>
                <a:latin typeface="Calibri"/>
                <a:ea typeface="+mn-ea"/>
              </a:rPr>
              <a:t>3d</a:t>
            </a:r>
            <a:r>
              <a:rPr lang="en-US" altLang="en-US" sz="2400" kern="12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Calibri"/>
                <a:ea typeface="+mn-ea"/>
              </a:rPr>
              <a:t>Plt</a:t>
            </a:r>
            <a:r>
              <a:rPr lang="en-US" altLang="en-US" sz="2400" kern="1200" dirty="0">
                <a:solidFill>
                  <a:prstClr val="black"/>
                </a:solidFill>
                <a:latin typeface="Calibri"/>
                <a:ea typeface="+mn-ea"/>
              </a:rPr>
              <a:t>, A Co, </a:t>
            </a: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1/8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Your higher is A Co, 1/8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Pilot Call sign is “Eurotrash”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Your Call Word is Arrowhead “3”</a:t>
            </a:r>
            <a:endParaRPr lang="en-US" altLang="en-US" sz="2400" kern="1200" dirty="0">
              <a:solidFill>
                <a:prstClr val="black"/>
              </a:solidFill>
              <a:latin typeface="Calibri"/>
              <a:ea typeface="+mn-ea"/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>
                <a:solidFill>
                  <a:prstClr val="black"/>
                </a:solidFill>
                <a:latin typeface="Calibri"/>
                <a:ea typeface="+mn-ea"/>
              </a:rPr>
              <a:t>You are located at </a:t>
            </a:r>
            <a:r>
              <a:rPr lang="en-US" altLang="en-US" sz="2400" kern="1200" dirty="0" err="1">
                <a:solidFill>
                  <a:prstClr val="black"/>
                </a:solidFill>
                <a:latin typeface="Calibri"/>
                <a:ea typeface="+mn-ea"/>
              </a:rPr>
              <a:t>LZ</a:t>
            </a:r>
            <a:r>
              <a:rPr lang="en-US" altLang="en-US" sz="2400" kern="1200" dirty="0">
                <a:solidFill>
                  <a:prstClr val="black"/>
                </a:solidFill>
                <a:latin typeface="Calibri"/>
                <a:ea typeface="+mn-ea"/>
              </a:rPr>
              <a:t> Canary (TH 845 768</a:t>
            </a: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Wind is coming from the South to North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Azimuth from South to North is 360 degrees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You estimate wind at 5 Knots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LZ</a:t>
            </a: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 Canary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MSL</a:t>
            </a: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 is 450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ft</a:t>
            </a:r>
            <a:endParaRPr lang="en-US" altLang="en-US" sz="2400" kern="12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0" indent="0" eaLnBrk="1" hangingPunct="1">
              <a:buNone/>
            </a:pPr>
            <a:r>
              <a:rPr lang="en-US" altLang="en-US" sz="2800" kern="1200" dirty="0" smtClean="0">
                <a:solidFill>
                  <a:prstClr val="black"/>
                </a:solidFill>
                <a:latin typeface="Calibri"/>
              </a:rPr>
              <a:t>      Send </a:t>
            </a:r>
            <a:r>
              <a:rPr lang="en-US" altLang="en-US" sz="2800" kern="12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altLang="en-US" sz="2800" kern="1200" dirty="0" smtClean="0">
                <a:solidFill>
                  <a:prstClr val="black"/>
                </a:solidFill>
                <a:latin typeface="Calibri"/>
              </a:rPr>
              <a:t>pilot </a:t>
            </a:r>
            <a:r>
              <a:rPr lang="en-US" altLang="en-US" sz="2800" kern="12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US" altLang="en-US" sz="2800" kern="1200" dirty="0" err="1" smtClean="0">
                <a:solidFill>
                  <a:prstClr val="black"/>
                </a:solidFill>
                <a:latin typeface="Calibri"/>
              </a:rPr>
              <a:t>LZ</a:t>
            </a:r>
            <a:r>
              <a:rPr lang="en-US" altLang="en-US" sz="2800" kern="1200" dirty="0" smtClean="0">
                <a:solidFill>
                  <a:prstClr val="black"/>
                </a:solidFill>
                <a:latin typeface="Calibri"/>
              </a:rPr>
              <a:t> Brief </a:t>
            </a:r>
            <a:endParaRPr lang="en-US" altLang="en-US" sz="2800" kern="1200" dirty="0">
              <a:solidFill>
                <a:prstClr val="black"/>
              </a:solidFill>
              <a:latin typeface="Calibri"/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295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3" name="Content Placeholder 3" descr="http://www.dailyyarnsnmore.com/.a/6a00e54ecc7f97883301348368ce2b970c-500w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5124" name="Group 31"/>
          <p:cNvGrpSpPr>
            <a:grpSpLocks/>
          </p:cNvGrpSpPr>
          <p:nvPr/>
        </p:nvGrpSpPr>
        <p:grpSpPr bwMode="auto">
          <a:xfrm>
            <a:off x="533400" y="2743200"/>
            <a:ext cx="1066800" cy="2632075"/>
            <a:chOff x="533400" y="2743200"/>
            <a:chExt cx="1066800" cy="2631996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09600" y="2743200"/>
              <a:ext cx="0" cy="236212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8" name="TextBox 8"/>
            <p:cNvSpPr txBox="1">
              <a:spLocks noChangeArrowheads="1"/>
            </p:cNvSpPr>
            <p:nvPr/>
          </p:nvSpPr>
          <p:spPr bwMode="auto">
            <a:xfrm>
              <a:off x="533400" y="4267200"/>
              <a:ext cx="10668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6600"/>
                <a:t>N</a:t>
              </a:r>
            </a:p>
          </p:txBody>
        </p:sp>
      </p:grp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6477000" y="76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/>
              <a:t>LZ Canary: TH 845 768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95400" y="2667000"/>
            <a:ext cx="457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12"/>
          <p:cNvSpPr txBox="1">
            <a:spLocks noChangeArrowheads="1"/>
          </p:cNvSpPr>
          <p:nvPr/>
        </p:nvSpPr>
        <p:spPr bwMode="auto">
          <a:xfrm>
            <a:off x="3048000" y="2601913"/>
            <a:ext cx="77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500 m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019800" y="2819400"/>
            <a:ext cx="3124200" cy="2590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7532688" y="3592513"/>
            <a:ext cx="772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 smtClean="0"/>
              <a:t>600 </a:t>
            </a:r>
            <a:r>
              <a:rPr lang="en-US" altLang="en-US" dirty="0"/>
              <a:t>m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867400" y="25146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19800" y="26670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4000" y="52578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95400" y="25146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4" name="Group 25"/>
          <p:cNvGrpSpPr>
            <a:grpSpLocks/>
          </p:cNvGrpSpPr>
          <p:nvPr/>
        </p:nvGrpSpPr>
        <p:grpSpPr bwMode="auto">
          <a:xfrm>
            <a:off x="6629400" y="2286000"/>
            <a:ext cx="609600" cy="609600"/>
            <a:chOff x="3810000" y="2743200"/>
            <a:chExt cx="609600" cy="609600"/>
          </a:xfrm>
        </p:grpSpPr>
        <p:pic>
          <p:nvPicPr>
            <p:cNvPr id="5135" name="Picture 4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927350"/>
              <a:ext cx="609600" cy="425450"/>
            </a:xfrm>
            <a:prstGeom prst="rect">
              <a:avLst/>
            </a:prstGeom>
            <a:noFill/>
            <a:ln w="476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136"/>
            <p:cNvGrpSpPr>
              <a:grpSpLocks/>
            </p:cNvGrpSpPr>
            <p:nvPr/>
          </p:nvGrpSpPr>
          <p:grpSpPr bwMode="auto">
            <a:xfrm>
              <a:off x="3886200" y="2743200"/>
              <a:ext cx="457200" cy="76200"/>
              <a:chOff x="3936" y="1152"/>
              <a:chExt cx="816" cy="240"/>
            </a:xfrm>
            <a:solidFill>
              <a:srgbClr val="0070C0"/>
            </a:solidFill>
          </p:grpSpPr>
          <p:sp>
            <p:nvSpPr>
              <p:cNvPr id="29" name="Oval 137"/>
              <p:cNvSpPr>
                <a:spLocks noChangeArrowheads="1"/>
              </p:cNvSpPr>
              <p:nvPr/>
            </p:nvSpPr>
            <p:spPr bwMode="auto">
              <a:xfrm>
                <a:off x="3936" y="1152"/>
                <a:ext cx="240" cy="24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Oval 138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240" cy="24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Oval 139"/>
              <p:cNvSpPr>
                <a:spLocks noChangeArrowheads="1"/>
              </p:cNvSpPr>
              <p:nvPr/>
            </p:nvSpPr>
            <p:spPr bwMode="auto">
              <a:xfrm>
                <a:off x="4512" y="1152"/>
                <a:ext cx="240" cy="24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428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317625" y="38100"/>
            <a:ext cx="7216775" cy="1257300"/>
          </a:xfrm>
        </p:spPr>
        <p:txBody>
          <a:bodyPr/>
          <a:lstStyle/>
          <a:p>
            <a:r>
              <a:rPr lang="en-US" altLang="en-US" dirty="0" err="1" smtClean="0"/>
              <a:t>LZ</a:t>
            </a:r>
            <a:r>
              <a:rPr lang="en-US" altLang="en-US" dirty="0" smtClean="0"/>
              <a:t> Brief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132758"/>
              </p:ext>
            </p:extLst>
          </p:nvPr>
        </p:nvGraphicFramePr>
        <p:xfrm>
          <a:off x="-228600" y="1752600"/>
          <a:ext cx="9785338" cy="1173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3" imgW="5375202" imgH="6444622" progId="Word.Document.12">
                  <p:embed/>
                </p:oleObj>
              </mc:Choice>
              <mc:Fallback>
                <p:oleObj name="Document" r:id="rId3" imgW="5375202" imgH="64446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28600" y="1752600"/>
                        <a:ext cx="9785338" cy="11733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90800" y="220980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Arrowhead 3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212258"/>
            <a:ext cx="33254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Eurotrash</a:t>
            </a:r>
            <a:endParaRPr lang="en-US" sz="2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8617" y="3276600"/>
            <a:ext cx="33254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 845 768 </a:t>
            </a:r>
            <a:endParaRPr lang="en-US" sz="2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5476648"/>
            <a:ext cx="33254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SMOKE </a:t>
            </a:r>
            <a:endParaRPr lang="en-US" sz="2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96450"/>
              </p:ext>
            </p:extLst>
          </p:nvPr>
        </p:nvGraphicFramePr>
        <p:xfrm>
          <a:off x="0" y="-4953000"/>
          <a:ext cx="9785338" cy="1173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Document" r:id="rId3" imgW="5375202" imgH="6444622" progId="Word.Document.12">
                  <p:embed/>
                </p:oleObj>
              </mc:Choice>
              <mc:Fallback>
                <p:oleObj name="Document" r:id="rId3" imgW="5375202" imgH="6444622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4953000"/>
                        <a:ext cx="9785338" cy="11733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343400" y="20128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South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6133" y="47655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</a:t>
            </a:r>
            <a:r>
              <a:rPr lang="en-US" sz="20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KNTS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0331" y="175260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175260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67640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450 </a:t>
            </a:r>
            <a:r>
              <a:rPr lang="en-US" sz="20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9935" y="2333851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9333" y="2371951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Low lying Grass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867" y="241929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Slope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7820" y="4069601"/>
            <a:ext cx="36755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r>
              <a:rPr lang="en-US" sz="2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trees on the northern end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4600" y="5193311"/>
            <a:ext cx="33254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SML</a:t>
            </a:r>
            <a:r>
              <a:rPr lang="en-US" sz="1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ARMS </a:t>
            </a:r>
            <a:r>
              <a:rPr lang="en-US" sz="16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FRM</a:t>
            </a:r>
            <a:r>
              <a:rPr lang="en-US" sz="1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</a:t>
            </a:r>
            <a:endParaRPr lang="en-US" sz="16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87667" y="5193311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1610 GMT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85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4502"/>
            <a:ext cx="7086600" cy="64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Captain </a:t>
            </a:r>
            <a:r>
              <a:rPr lang="en-US" altLang="en-US" dirty="0" err="1" smtClean="0"/>
              <a:t>Lawrance</a:t>
            </a:r>
            <a:r>
              <a:rPr lang="en-US" altLang="en-US" dirty="0" smtClean="0"/>
              <a:t> Andrus</a:t>
            </a:r>
          </a:p>
          <a:p>
            <a:r>
              <a:rPr lang="en-US" altLang="en-US" dirty="0" err="1" smtClean="0">
                <a:hlinkClick r:id="rId2"/>
              </a:rPr>
              <a:t>Lawrance.andrus@usmc.mil</a:t>
            </a:r>
            <a:endParaRPr lang="en-US" altLang="en-US" dirty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Call Signs and Call Words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47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Call 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Any combination of characters or pronounceable words which identifies a communication facility, a command, an authority, an activity, or a unit; used primarily for establishing and maintaining communications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Call Word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 distinctive word assigned for use on radio nets for the purpose of unit identification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00200" y="4572000"/>
          <a:ext cx="6096000" cy="187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/>
                        <a:t>Call 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/>
                        <a:t>Call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G3LDO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Phoenix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O3W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Able (6)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Phantom</a:t>
                      </a:r>
                      <a:r>
                        <a:rPr lang="en-US" baseline="0" dirty="0" smtClean="0"/>
                        <a:t> (5)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W1K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Apache</a:t>
                      </a:r>
                      <a:r>
                        <a:rPr lang="en-US" baseline="0" dirty="0" smtClean="0"/>
                        <a:t> (Actual)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0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/>
              <a:t>Procedure Words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76400"/>
            <a:ext cx="82296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Words or phrases limited to radio telephone procedure used to facilitate communication by conveying information in a condensed standard form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DOD/USMC Standardized or Unit Specific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Execution Checklist:  Chargers = Commence attack</a:t>
            </a:r>
          </a:p>
        </p:txBody>
      </p:sp>
      <p:graphicFrame>
        <p:nvGraphicFramePr>
          <p:cNvPr id="34842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274989"/>
              </p:ext>
            </p:extLst>
          </p:nvPr>
        </p:nvGraphicFramePr>
        <p:xfrm>
          <a:off x="228600" y="4114800"/>
          <a:ext cx="8686800" cy="24384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Frequently Heard </a:t>
                      </a:r>
                      <a:r>
                        <a:rPr kumimoji="0" lang="en-US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Prowords</a:t>
                      </a: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 / Out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Roger /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Wilco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Affirmative / Negative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Say Again / I Say Again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Radio Check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Infrequently Heard </a:t>
                      </a:r>
                      <a:r>
                        <a:rPr kumimoji="0" lang="en-US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Prowords</a:t>
                      </a: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Correct / Wrong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Unknown Station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Words Twice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Speak Slower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Not Answer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Silence, Silence, Silence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Incorrect </a:t>
                      </a:r>
                      <a:r>
                        <a:rPr kumimoji="0" lang="en-US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Prowords</a:t>
                      </a: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Roger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Wilco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 and Out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Loud and Clear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Five by Five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Lickin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 Chicken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Come 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9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Situation Report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kern="1200" dirty="0" err="1" smtClean="0">
                <a:solidFill>
                  <a:prstClr val="black"/>
                </a:solidFill>
                <a:latin typeface="Calibri"/>
              </a:rPr>
              <a:t>SITREP</a:t>
            </a:r>
            <a:r>
              <a:rPr lang="en-US" altLang="en-US" kern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</a:rPr>
              <a:t>Report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>
                <a:solidFill>
                  <a:prstClr val="black"/>
                </a:solidFill>
                <a:latin typeface="Calibri"/>
                <a:ea typeface="+mn-ea"/>
              </a:rPr>
              <a:t>You are </a:t>
            </a:r>
            <a:r>
              <a:rPr lang="en-US" altLang="en-US" sz="2400" kern="1200" dirty="0" err="1">
                <a:solidFill>
                  <a:prstClr val="black"/>
                </a:solidFill>
                <a:latin typeface="Calibri"/>
                <a:ea typeface="+mn-ea"/>
              </a:rPr>
              <a:t>3d</a:t>
            </a:r>
            <a:r>
              <a:rPr lang="en-US" altLang="en-US" sz="2400" kern="12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Calibri"/>
                <a:ea typeface="+mn-ea"/>
              </a:rPr>
              <a:t>Plt</a:t>
            </a:r>
            <a:r>
              <a:rPr lang="en-US" altLang="en-US" sz="2400" kern="1200" dirty="0">
                <a:solidFill>
                  <a:prstClr val="black"/>
                </a:solidFill>
                <a:latin typeface="Calibri"/>
                <a:ea typeface="+mn-ea"/>
              </a:rPr>
              <a:t>, A Co, </a:t>
            </a: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1/8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Your higher is A Co, 1/8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HHQ</a:t>
            </a: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altLang="en-US" sz="2400" kern="1200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all word is Arrowhead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Your call word is Arrowhead “3”</a:t>
            </a:r>
            <a:endParaRPr lang="en-US" altLang="en-US" sz="2400" kern="1200" dirty="0">
              <a:solidFill>
                <a:prstClr val="black"/>
              </a:solidFill>
              <a:latin typeface="Calibri"/>
              <a:ea typeface="+mn-ea"/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>
                <a:solidFill>
                  <a:prstClr val="black"/>
                </a:solidFill>
                <a:latin typeface="Calibri"/>
                <a:ea typeface="+mn-ea"/>
              </a:rPr>
              <a:t>You are located </a:t>
            </a: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south of </a:t>
            </a:r>
            <a:r>
              <a:rPr lang="en-US" altLang="en-US" sz="2400" kern="1200" dirty="0" err="1">
                <a:solidFill>
                  <a:prstClr val="black"/>
                </a:solidFill>
                <a:latin typeface="Calibri"/>
                <a:ea typeface="+mn-ea"/>
              </a:rPr>
              <a:t>LZ</a:t>
            </a:r>
            <a:r>
              <a:rPr lang="en-US" altLang="en-US" sz="2400" kern="1200" dirty="0">
                <a:solidFill>
                  <a:prstClr val="black"/>
                </a:solidFill>
                <a:latin typeface="Calibri"/>
                <a:ea typeface="+mn-ea"/>
              </a:rPr>
              <a:t> Canary (TH 845 </a:t>
            </a: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760)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Time is 1530 GMT and date is 09 Jul 2011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You have not made contact with the enemy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You cleared CP 6 and CP 32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You are headed to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LZ</a:t>
            </a:r>
            <a:r>
              <a:rPr lang="en-US" altLang="en-US" sz="2400" kern="1200" dirty="0" smtClean="0">
                <a:solidFill>
                  <a:prstClr val="black"/>
                </a:solidFill>
                <a:latin typeface="Calibri"/>
                <a:ea typeface="+mn-ea"/>
              </a:rPr>
              <a:t> Canary for extract</a:t>
            </a:r>
          </a:p>
          <a:p>
            <a:pPr marL="0" indent="0" eaLnBrk="1" hangingPunct="1">
              <a:buNone/>
            </a:pPr>
            <a:r>
              <a:rPr lang="en-US" altLang="en-US" kern="1200" dirty="0" smtClean="0">
                <a:solidFill>
                  <a:prstClr val="black"/>
                </a:solidFill>
                <a:latin typeface="Calibri"/>
                <a:ea typeface="+mn-ea"/>
              </a:rPr>
              <a:t>      Send 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the </a:t>
            </a:r>
            <a:r>
              <a:rPr lang="en-US" altLang="en-US" kern="1200" dirty="0" err="1">
                <a:solidFill>
                  <a:prstClr val="black"/>
                </a:solidFill>
                <a:latin typeface="Calibri"/>
                <a:ea typeface="+mn-ea"/>
              </a:rPr>
              <a:t>COC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 a </a:t>
            </a:r>
            <a:r>
              <a:rPr lang="en-US" altLang="en-US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SITREP</a:t>
            </a:r>
            <a:endParaRPr lang="en-US" altLang="en-US" kern="1200" dirty="0">
              <a:solidFill>
                <a:prstClr val="black"/>
              </a:solidFill>
              <a:latin typeface="Calibri"/>
              <a:ea typeface="+mn-ea"/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93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728689"/>
              </p:ext>
            </p:extLst>
          </p:nvPr>
        </p:nvGraphicFramePr>
        <p:xfrm>
          <a:off x="381000" y="-152400"/>
          <a:ext cx="9008480" cy="1016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Document" r:id="rId3" imgW="5375202" imgH="6063070" progId="Word.Document.12">
                  <p:embed/>
                </p:oleObj>
              </mc:Choice>
              <mc:Fallback>
                <p:oleObj name="Document" r:id="rId3" imgW="5375202" imgH="60630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-152400"/>
                        <a:ext cx="9008480" cy="1016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971800" y="38100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Arrowhead 3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8100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Arrowhead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929148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091530Z</a:t>
            </a:r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JUL 11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2210751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Contact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3181290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 845 760 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8658" y="4279664"/>
            <a:ext cx="33254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Cleared CP 6 and 32  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5356296"/>
            <a:ext cx="3810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Heading </a:t>
            </a:r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North to extract grid  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2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66288"/>
              </p:ext>
            </p:extLst>
          </p:nvPr>
        </p:nvGraphicFramePr>
        <p:xfrm>
          <a:off x="304800" y="-5486400"/>
          <a:ext cx="9008480" cy="1016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Document" r:id="rId3" imgW="5375202" imgH="6063070" progId="Word.Document.12">
                  <p:embed/>
                </p:oleObj>
              </mc:Choice>
              <mc:Fallback>
                <p:oleObj name="Document" r:id="rId3" imgW="5375202" imgH="6063070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-5486400"/>
                        <a:ext cx="9008480" cy="1016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657600" y="1371600"/>
            <a:ext cx="3733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 8 Gallons of Water, </a:t>
            </a:r>
            <a:r>
              <a:rPr lang="en-US" sz="20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etc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362200"/>
            <a:ext cx="3733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Zero Casualties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3518139"/>
            <a:ext cx="3733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None</a:t>
            </a:r>
            <a:endParaRPr lang="en-US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2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grpSp>
        <p:nvGrpSpPr>
          <p:cNvPr id="3076" name="Group 12"/>
          <p:cNvGrpSpPr>
            <a:grpSpLocks/>
          </p:cNvGrpSpPr>
          <p:nvPr/>
        </p:nvGrpSpPr>
        <p:grpSpPr bwMode="auto">
          <a:xfrm>
            <a:off x="3810000" y="3429000"/>
            <a:ext cx="609600" cy="609600"/>
            <a:chOff x="3810000" y="2743200"/>
            <a:chExt cx="609600" cy="609600"/>
          </a:xfrm>
        </p:grpSpPr>
        <p:pic>
          <p:nvPicPr>
            <p:cNvPr id="3079" name="Picture 4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927350"/>
              <a:ext cx="609600" cy="425450"/>
            </a:xfrm>
            <a:prstGeom prst="rect">
              <a:avLst/>
            </a:prstGeom>
            <a:noFill/>
            <a:ln w="476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136"/>
            <p:cNvGrpSpPr>
              <a:grpSpLocks/>
            </p:cNvGrpSpPr>
            <p:nvPr/>
          </p:nvGrpSpPr>
          <p:grpSpPr bwMode="auto">
            <a:xfrm>
              <a:off x="3886200" y="2743200"/>
              <a:ext cx="457200" cy="76200"/>
              <a:chOff x="3936" y="1152"/>
              <a:chExt cx="816" cy="240"/>
            </a:xfrm>
            <a:solidFill>
              <a:srgbClr val="0070C0"/>
            </a:solidFill>
          </p:grpSpPr>
          <p:sp>
            <p:nvSpPr>
              <p:cNvPr id="8" name="Oval 137"/>
              <p:cNvSpPr>
                <a:spLocks noChangeArrowheads="1"/>
              </p:cNvSpPr>
              <p:nvPr/>
            </p:nvSpPr>
            <p:spPr bwMode="auto">
              <a:xfrm>
                <a:off x="3936" y="1152"/>
                <a:ext cx="240" cy="24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9" name="Oval 138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240" cy="24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10" name="Oval 139"/>
              <p:cNvSpPr>
                <a:spLocks noChangeArrowheads="1"/>
              </p:cNvSpPr>
              <p:nvPr/>
            </p:nvSpPr>
            <p:spPr bwMode="auto">
              <a:xfrm>
                <a:off x="4512" y="1152"/>
                <a:ext cx="240" cy="24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</p:grpSp>
      <p:cxnSp>
        <p:nvCxnSpPr>
          <p:cNvPr id="12" name="Straight Arrow Connector 11"/>
          <p:cNvCxnSpPr/>
          <p:nvPr/>
        </p:nvCxnSpPr>
        <p:spPr>
          <a:xfrm flipH="1" flipV="1">
            <a:off x="3657600" y="2743200"/>
            <a:ext cx="3048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16"/>
          <p:cNvSpPr txBox="1">
            <a:spLocks noChangeArrowheads="1"/>
          </p:cNvSpPr>
          <p:nvPr/>
        </p:nvSpPr>
        <p:spPr bwMode="auto">
          <a:xfrm>
            <a:off x="2819400" y="20574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TH 845 768</a:t>
            </a:r>
          </a:p>
        </p:txBody>
      </p:sp>
    </p:spTree>
    <p:extLst>
      <p:ext uri="{BB962C8B-B14F-4D97-AF65-F5344CB8AC3E}">
        <p14:creationId xmlns:p14="http://schemas.microsoft.com/office/powerpoint/2010/main" val="7384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POSREP</a:t>
            </a:r>
            <a:endParaRPr lang="en-US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prstClr val="black"/>
                </a:solidFill>
                <a:latin typeface="Calibri"/>
              </a:rPr>
              <a:t>Position Report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You are </a:t>
            </a:r>
            <a:r>
              <a:rPr lang="en-US" altLang="en-US" kern="1200" dirty="0" err="1">
                <a:solidFill>
                  <a:prstClr val="black"/>
                </a:solidFill>
                <a:latin typeface="Calibri"/>
                <a:ea typeface="+mn-ea"/>
              </a:rPr>
              <a:t>3d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altLang="en-US" kern="1200" dirty="0" err="1">
                <a:solidFill>
                  <a:prstClr val="black"/>
                </a:solidFill>
                <a:latin typeface="Calibri"/>
                <a:ea typeface="+mn-ea"/>
              </a:rPr>
              <a:t>Plt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, A Co, </a:t>
            </a:r>
            <a:r>
              <a:rPr lang="en-US" altLang="en-US" kern="1200" dirty="0" smtClean="0">
                <a:solidFill>
                  <a:prstClr val="black"/>
                </a:solidFill>
                <a:latin typeface="Calibri"/>
                <a:ea typeface="+mn-ea"/>
              </a:rPr>
              <a:t>1/8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kern="1200" dirty="0" smtClean="0">
                <a:solidFill>
                  <a:prstClr val="black"/>
                </a:solidFill>
                <a:latin typeface="Calibri"/>
                <a:ea typeface="+mn-ea"/>
              </a:rPr>
              <a:t>Your higher is A Co, 1/8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kern="1200" dirty="0" err="1" smtClean="0">
                <a:solidFill>
                  <a:prstClr val="black"/>
                </a:solidFill>
                <a:latin typeface="Calibri"/>
                <a:ea typeface="+mn-ea"/>
              </a:rPr>
              <a:t>HHQ</a:t>
            </a:r>
            <a:r>
              <a:rPr lang="en-US" altLang="en-US" kern="12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  <a:r>
              <a:rPr lang="en-US" altLang="en-US" kern="1200" dirty="0" smtClean="0">
                <a:solidFill>
                  <a:prstClr val="black"/>
                </a:solidFill>
                <a:latin typeface="Calibri"/>
                <a:ea typeface="+mn-ea"/>
              </a:rPr>
              <a:t>all word is Arrowhead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kern="1200" dirty="0" smtClean="0">
                <a:solidFill>
                  <a:prstClr val="black"/>
                </a:solidFill>
                <a:latin typeface="Calibri"/>
                <a:ea typeface="+mn-ea"/>
              </a:rPr>
              <a:t>Your call word is Arrowhead “3”</a:t>
            </a:r>
            <a:endParaRPr lang="en-US" altLang="en-US" kern="1200" dirty="0">
              <a:solidFill>
                <a:prstClr val="black"/>
              </a:solidFill>
              <a:latin typeface="Calibri"/>
              <a:ea typeface="+mn-ea"/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You are located at </a:t>
            </a:r>
            <a:r>
              <a:rPr lang="en-US" altLang="en-US" kern="1200" dirty="0" err="1">
                <a:solidFill>
                  <a:prstClr val="black"/>
                </a:solidFill>
                <a:latin typeface="Calibri"/>
                <a:ea typeface="+mn-ea"/>
              </a:rPr>
              <a:t>LZ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 Canary (TH 845 768</a:t>
            </a:r>
            <a:r>
              <a:rPr lang="en-US" altLang="en-US" kern="120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kern="1200" dirty="0" smtClean="0">
                <a:solidFill>
                  <a:prstClr val="black"/>
                </a:solidFill>
                <a:latin typeface="Calibri"/>
                <a:ea typeface="+mn-ea"/>
              </a:rPr>
              <a:t>You are establishing local security</a:t>
            </a:r>
            <a:endParaRPr lang="en-US" altLang="en-US" kern="12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0" indent="0" eaLnBrk="1" hangingPunct="1">
              <a:buNone/>
            </a:pPr>
            <a:endParaRPr lang="en-US" altLang="en-US" kern="12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0" indent="0" eaLnBrk="1" hangingPunct="1">
              <a:buNone/>
            </a:pPr>
            <a:r>
              <a:rPr lang="en-US" altLang="en-US" kern="1200" dirty="0" smtClean="0">
                <a:solidFill>
                  <a:prstClr val="black"/>
                </a:solidFill>
                <a:latin typeface="Calibri"/>
                <a:ea typeface="+mn-ea"/>
              </a:rPr>
              <a:t>      Send 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the </a:t>
            </a:r>
            <a:r>
              <a:rPr lang="en-US" altLang="en-US" kern="1200" dirty="0" err="1">
                <a:solidFill>
                  <a:prstClr val="black"/>
                </a:solidFill>
                <a:latin typeface="Calibri"/>
                <a:ea typeface="+mn-ea"/>
              </a:rPr>
              <a:t>COC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 a position report (</a:t>
            </a:r>
            <a:r>
              <a:rPr lang="en-US" altLang="en-US" kern="1200" dirty="0" err="1">
                <a:solidFill>
                  <a:prstClr val="black"/>
                </a:solidFill>
                <a:latin typeface="Calibri"/>
                <a:ea typeface="+mn-ea"/>
              </a:rPr>
              <a:t>PosRep</a:t>
            </a:r>
            <a:r>
              <a:rPr lang="en-US" altLang="en-US" kern="1200" dirty="0">
                <a:solidFill>
                  <a:prstClr val="black"/>
                </a:solidFill>
                <a:latin typeface="Calibri"/>
                <a:ea typeface="+mn-ea"/>
              </a:rPr>
              <a:t>)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POSREP</a:t>
            </a:r>
            <a:endParaRPr lang="en-US" alt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79856"/>
              </p:ext>
            </p:extLst>
          </p:nvPr>
        </p:nvGraphicFramePr>
        <p:xfrm>
          <a:off x="-1371600" y="1310640"/>
          <a:ext cx="11734800" cy="469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5375202" imgH="2146047" progId="Word.Document.12">
                  <p:embed/>
                </p:oleObj>
              </mc:Choice>
              <mc:Fallback>
                <p:oleObj name="Document" r:id="rId3" imgW="5375202" imgH="21460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71600" y="1310640"/>
                        <a:ext cx="11734800" cy="4690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447800" y="1676400"/>
            <a:ext cx="33254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Arrowhead</a:t>
            </a:r>
            <a:endParaRPr lang="en-US" sz="2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1676400"/>
            <a:ext cx="33254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Arrowhead 3</a:t>
            </a:r>
            <a:endParaRPr lang="en-US" sz="2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471870"/>
            <a:ext cx="33254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 845 768 </a:t>
            </a:r>
            <a:endParaRPr lang="en-US" sz="2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0533" y="5105400"/>
            <a:ext cx="42535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Currently establishing security </a:t>
            </a:r>
            <a:endParaRPr lang="en-US" sz="2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Blank Presentation">
  <a:themeElements>
    <a:clrScheme name="1_Blank Presentatio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986d9c-99d4-48e2-9cad-3483b6f9665d">JP3W3T2S65KT-928-1891</_dlc_DocId>
    <_dlc_DocIdUrl xmlns="9b986d9c-99d4-48e2-9cad-3483b6f9665d">
      <Url>https://vce.tecom.usmc.mil/sites/trngcmd/tbs/tbshq/tbss6/_layouts/DocIdRedir.aspx?ID=JP3W3T2S65KT-928-1891</Url>
      <Description>JP3W3T2S65KT-928-1891</Description>
    </_dlc_DocIdUrl>
    <_vti_RoutingExistingProperties xmlns="9bb14983-9c28-4781-8d1b-236fa1c4173d" xsi:nil="true"/>
    <Category xmlns="9bb14983-9c28-4781-8d1b-236fa1c4173d">BOC Phase 0</Category>
    <_dlc_DocIdPersistId xmlns="9b986d9c-99d4-48e2-9cad-3483b6f9665d">true</_dlc_DocIdPersistId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92F8865AD8D45BE9EDF46F5BFE81D" ma:contentTypeVersion="3" ma:contentTypeDescription="Create a new document." ma:contentTypeScope="" ma:versionID="f324b7f7f2d0030d799c5eb75614fa23">
  <xsd:schema xmlns:xsd="http://www.w3.org/2001/XMLSchema" xmlns:xs="http://www.w3.org/2001/XMLSchema" xmlns:p="http://schemas.microsoft.com/office/2006/metadata/properties" xmlns:ns2="9b986d9c-99d4-48e2-9cad-3483b6f9665d" xmlns:ns3="9bb14983-9c28-4781-8d1b-236fa1c4173d" targetNamespace="http://schemas.microsoft.com/office/2006/metadata/properties" ma:root="true" ma:fieldsID="b1cac911a5475d259d7daf40dd6d1a08" ns2:_="" ns3:_="">
    <xsd:import namespace="9b986d9c-99d4-48e2-9cad-3483b6f9665d"/>
    <xsd:import namespace="9bb14983-9c28-4781-8d1b-236fa1c4173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vti_RoutingExistingProperties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86d9c-99d4-48e2-9cad-3483b6f966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14983-9c28-4781-8d1b-236fa1c4173d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11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  <xsd:element name="Category" ma:index="12" nillable="true" ma:displayName="Category" ma:default="BOC Phase 0" ma:format="Dropdown" ma:internalName="Category">
      <xsd:simpleType>
        <xsd:restriction base="dms:Choice">
          <xsd:enumeration value="BOC Phase 0"/>
          <xsd:enumeration value="BOC Phase I"/>
          <xsd:enumeration value="BOC Phase II"/>
          <xsd:enumeration value="BOC Phase III"/>
          <xsd:enumeration value="BOC Phase IV"/>
          <xsd:enumeration value="MCDPS"/>
          <xsd:enumeration value="MCWPS"/>
          <xsd:enumeration value="MCRPS"/>
          <xsd:enumeration value="MCO"/>
          <xsd:enumeration value="NAVMCS"/>
          <xsd:enumeration value="SECNAVINST"/>
          <xsd:enumeration value="RIFLE RANGE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A2D6F5-8673-44CF-8645-7F5EAA12973A}"/>
</file>

<file path=customXml/itemProps2.xml><?xml version="1.0" encoding="utf-8"?>
<ds:datastoreItem xmlns:ds="http://schemas.openxmlformats.org/officeDocument/2006/customXml" ds:itemID="{FAFBE438-8641-45E4-99C6-C64D92FBD8F9}"/>
</file>

<file path=customXml/itemProps3.xml><?xml version="1.0" encoding="utf-8"?>
<ds:datastoreItem xmlns:ds="http://schemas.openxmlformats.org/officeDocument/2006/customXml" ds:itemID="{4E11C46C-DE95-49D0-9FDC-5B1D6100D716}"/>
</file>

<file path=customXml/itemProps4.xml><?xml version="1.0" encoding="utf-8"?>
<ds:datastoreItem xmlns:ds="http://schemas.openxmlformats.org/officeDocument/2006/customXml" ds:itemID="{10C45A5A-28DE-4D7F-8826-DD1B6769D2DE}"/>
</file>

<file path=customXml/itemProps5.xml><?xml version="1.0" encoding="utf-8"?>
<ds:datastoreItem xmlns:ds="http://schemas.openxmlformats.org/officeDocument/2006/customXml" ds:itemID="{855A2294-46F8-433A-AD17-EFCD09E34CE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18113</TotalTime>
  <Words>746</Words>
  <Application>Microsoft Office PowerPoint</Application>
  <PresentationFormat>On-screen Show (4:3)</PresentationFormat>
  <Paragraphs>167</Paragraphs>
  <Slides>19</Slides>
  <Notes>0</Notes>
  <HiddenSlides>4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ＭＳ Ｐゴシック</vt:lpstr>
      <vt:lpstr>1_Blank Presentation</vt:lpstr>
      <vt:lpstr>Office Theme</vt:lpstr>
      <vt:lpstr>Document</vt:lpstr>
      <vt:lpstr>Combat Reports Decision Exercise Radio Application</vt:lpstr>
      <vt:lpstr>Call Signs and Call Words</vt:lpstr>
      <vt:lpstr>Procedure Words</vt:lpstr>
      <vt:lpstr>Situation Report</vt:lpstr>
      <vt:lpstr>PowerPoint Presentation</vt:lpstr>
      <vt:lpstr>PowerPoint Presentation</vt:lpstr>
      <vt:lpstr>PowerPoint Presentation</vt:lpstr>
      <vt:lpstr>POSREP</vt:lpstr>
      <vt:lpstr>POSREP</vt:lpstr>
      <vt:lpstr>Enemy Sighting Report (SPOTREP)</vt:lpstr>
      <vt:lpstr>PowerPoint Presentation</vt:lpstr>
      <vt:lpstr>SALUTE REPORT</vt:lpstr>
      <vt:lpstr>PowerPoint Presentation</vt:lpstr>
      <vt:lpstr>Landing Zone Brief</vt:lpstr>
      <vt:lpstr>PowerPoint Presentation</vt:lpstr>
      <vt:lpstr>LZ Brief </vt:lpstr>
      <vt:lpstr>PowerPoint Presentation</vt:lpstr>
      <vt:lpstr>PowerPoint Presentation</vt:lpstr>
      <vt:lpstr>Questions?</vt:lpstr>
    </vt:vector>
  </TitlesOfParts>
  <Company>Melissa Pratt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Pratt</dc:creator>
  <cp:lastModifiedBy>Lawrance Andrus</cp:lastModifiedBy>
  <cp:revision>213</cp:revision>
  <dcterms:created xsi:type="dcterms:W3CDTF">2007-09-14T14:19:48Z</dcterms:created>
  <dcterms:modified xsi:type="dcterms:W3CDTF">2016-01-08T00:24:35Z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JP3W3T2S65KT-365-1775</vt:lpwstr>
  </property>
  <property fmtid="{D5CDD505-2E9C-101B-9397-08002B2CF9AE}" pid="3" name="_dlc_DocIdItemGuid">
    <vt:lpwstr>5062fe90-637f-46d4-8868-a378abdeff63</vt:lpwstr>
  </property>
  <property fmtid="{D5CDD505-2E9C-101B-9397-08002B2CF9AE}" pid="4" name="_dlc_DocIdUrl">
    <vt:lpwstr>https://vce.tecom.usmc.mil/sites/trngcmd/tbs/tbswfg/TBSWFBP/_layouts/DocIdRedir.aspx?ID=JP3W3T2S65KT-365-1775, JP3W3T2S65KT-365-1775</vt:lpwstr>
  </property>
  <property fmtid="{D5CDD505-2E9C-101B-9397-08002B2CF9AE}" pid="5" name="ContentTypeId">
    <vt:lpwstr>0x010100F1192F8865AD8D45BE9EDF46F5BFE81D</vt:lpwstr>
  </property>
</Properties>
</file>