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4" r:id="rId10"/>
    <p:sldId id="265" r:id="rId11"/>
    <p:sldId id="275" r:id="rId12"/>
    <p:sldId id="264" r:id="rId13"/>
    <p:sldId id="266" r:id="rId14"/>
    <p:sldId id="267" r:id="rId15"/>
    <p:sldId id="272" r:id="rId16"/>
    <p:sldId id="276"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26" y="73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bg2">
                    <a:lumMod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725ED8CA-3ECF-4A54-9603-A0E8F9A107A4}" type="datetimeFigureOut">
              <a:rPr lang="en-US" smtClean="0"/>
              <a:t>1/10/2017</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dirty="0"/>
          </a:p>
        </p:txBody>
      </p:sp>
      <p:sp>
        <p:nvSpPr>
          <p:cNvPr id="6" name="Slide Number Placeholder 5"/>
          <p:cNvSpPr>
            <a:spLocks noGrp="1"/>
          </p:cNvSpPr>
          <p:nvPr>
            <p:ph type="sldNum" sz="quarter" idx="12"/>
          </p:nvPr>
        </p:nvSpPr>
        <p:spPr/>
        <p:txBody>
          <a:bodyPr/>
          <a:lstStyle/>
          <a:p>
            <a:fld id="{6686AA54-9AB8-405A-AD91-937297B6226C}" type="slidenum">
              <a:rPr lang="en-US" smtClean="0"/>
              <a:t>‹#›</a:t>
            </a:fld>
            <a:endParaRPr lang="en-US"/>
          </a:p>
        </p:txBody>
      </p:sp>
    </p:spTree>
    <p:extLst>
      <p:ext uri="{BB962C8B-B14F-4D97-AF65-F5344CB8AC3E}">
        <p14:creationId xmlns:p14="http://schemas.microsoft.com/office/powerpoint/2010/main" val="78524554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5ED8CA-3ECF-4A54-9603-A0E8F9A107A4}" type="datetimeFigureOut">
              <a:rPr lang="en-US" smtClean="0"/>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86AA54-9AB8-405A-AD91-937297B6226C}" type="slidenum">
              <a:rPr lang="en-US" smtClean="0"/>
              <a:t>‹#›</a:t>
            </a:fld>
            <a:endParaRPr lang="en-US"/>
          </a:p>
        </p:txBody>
      </p:sp>
    </p:spTree>
    <p:extLst>
      <p:ext uri="{BB962C8B-B14F-4D97-AF65-F5344CB8AC3E}">
        <p14:creationId xmlns:p14="http://schemas.microsoft.com/office/powerpoint/2010/main" val="3730813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5ED8CA-3ECF-4A54-9603-A0E8F9A107A4}" type="datetimeFigureOut">
              <a:rPr lang="en-US" smtClean="0"/>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86AA54-9AB8-405A-AD91-937297B6226C}" type="slidenum">
              <a:rPr lang="en-US" smtClean="0"/>
              <a:t>‹#›</a:t>
            </a:fld>
            <a:endParaRPr lang="en-US"/>
          </a:p>
        </p:txBody>
      </p:sp>
    </p:spTree>
    <p:extLst>
      <p:ext uri="{BB962C8B-B14F-4D97-AF65-F5344CB8AC3E}">
        <p14:creationId xmlns:p14="http://schemas.microsoft.com/office/powerpoint/2010/main" val="178487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725ED8CA-3ECF-4A54-9603-A0E8F9A107A4}" type="datetimeFigureOut">
              <a:rPr lang="en-US" smtClean="0"/>
              <a:t>1/10/2017</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dirty="0"/>
          </a:p>
        </p:txBody>
      </p:sp>
      <p:sp>
        <p:nvSpPr>
          <p:cNvPr id="6" name="Slide Number Placeholder 5"/>
          <p:cNvSpPr>
            <a:spLocks noGrp="1"/>
          </p:cNvSpPr>
          <p:nvPr>
            <p:ph type="sldNum" sz="quarter" idx="12"/>
          </p:nvPr>
        </p:nvSpPr>
        <p:spPr/>
        <p:txBody>
          <a:bodyPr/>
          <a:lstStyle/>
          <a:p>
            <a:fld id="{6686AA54-9AB8-405A-AD91-937297B6226C}" type="slidenum">
              <a:rPr lang="en-US" smtClean="0"/>
              <a:t>‹#›</a:t>
            </a:fld>
            <a:endParaRPr lang="en-US"/>
          </a:p>
        </p:txBody>
      </p:sp>
    </p:spTree>
    <p:extLst>
      <p:ext uri="{BB962C8B-B14F-4D97-AF65-F5344CB8AC3E}">
        <p14:creationId xmlns:p14="http://schemas.microsoft.com/office/powerpoint/2010/main" val="344016101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bg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725ED8CA-3ECF-4A54-9603-A0E8F9A107A4}" type="datetimeFigureOut">
              <a:rPr lang="en-US" smtClean="0"/>
              <a:t>1/10/2017</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dirty="0" smtClean="0"/>
              <a:t>FOOTER</a:t>
            </a:r>
            <a:endParaRPr lang="en-US" dirty="0"/>
          </a:p>
        </p:txBody>
      </p:sp>
      <p:sp>
        <p:nvSpPr>
          <p:cNvPr id="6" name="Slide Number Placeholder 5"/>
          <p:cNvSpPr>
            <a:spLocks noGrp="1"/>
          </p:cNvSpPr>
          <p:nvPr>
            <p:ph type="sldNum" sz="quarter" idx="12"/>
          </p:nvPr>
        </p:nvSpPr>
        <p:spPr/>
        <p:txBody>
          <a:bodyPr/>
          <a:lstStyle/>
          <a:p>
            <a:fld id="{6686AA54-9AB8-405A-AD91-937297B6226C}" type="slidenum">
              <a:rPr lang="en-US" smtClean="0"/>
              <a:t>‹#›</a:t>
            </a:fld>
            <a:endParaRPr lang="en-US"/>
          </a:p>
        </p:txBody>
      </p:sp>
    </p:spTree>
    <p:extLst>
      <p:ext uri="{BB962C8B-B14F-4D97-AF65-F5344CB8AC3E}">
        <p14:creationId xmlns:p14="http://schemas.microsoft.com/office/powerpoint/2010/main" val="242988873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5ED8CA-3ECF-4A54-9603-A0E8F9A107A4}" type="datetimeFigureOut">
              <a:rPr lang="en-US" smtClean="0"/>
              <a:t>1/10/2017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86AA54-9AB8-405A-AD91-937297B6226C}" type="slidenum">
              <a:rPr lang="en-US" smtClean="0"/>
              <a:t>‹#›</a:t>
            </a:fld>
            <a:endParaRPr lang="en-US"/>
          </a:p>
        </p:txBody>
      </p:sp>
    </p:spTree>
    <p:extLst>
      <p:ext uri="{BB962C8B-B14F-4D97-AF65-F5344CB8AC3E}">
        <p14:creationId xmlns:p14="http://schemas.microsoft.com/office/powerpoint/2010/main" val="3057372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5ED8CA-3ECF-4A54-9603-A0E8F9A107A4}" type="datetimeFigureOut">
              <a:rPr lang="en-US" smtClean="0"/>
              <a:t>1/10/2017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86AA54-9AB8-405A-AD91-937297B6226C}" type="slidenum">
              <a:rPr lang="en-US" smtClean="0"/>
              <a:t>‹#›</a:t>
            </a:fld>
            <a:endParaRPr lang="en-US"/>
          </a:p>
        </p:txBody>
      </p:sp>
    </p:spTree>
    <p:extLst>
      <p:ext uri="{BB962C8B-B14F-4D97-AF65-F5344CB8AC3E}">
        <p14:creationId xmlns:p14="http://schemas.microsoft.com/office/powerpoint/2010/main" val="3881372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5ED8CA-3ECF-4A54-9603-A0E8F9A107A4}" type="datetimeFigureOut">
              <a:rPr lang="en-US" smtClean="0"/>
              <a:t>1/10/2017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86AA54-9AB8-405A-AD91-937297B6226C}" type="slidenum">
              <a:rPr lang="en-US" smtClean="0"/>
              <a:t>‹#›</a:t>
            </a:fld>
            <a:endParaRPr lang="en-US"/>
          </a:p>
        </p:txBody>
      </p:sp>
    </p:spTree>
    <p:extLst>
      <p:ext uri="{BB962C8B-B14F-4D97-AF65-F5344CB8AC3E}">
        <p14:creationId xmlns:p14="http://schemas.microsoft.com/office/powerpoint/2010/main" val="838069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5ED8CA-3ECF-4A54-9603-A0E8F9A107A4}" type="datetimeFigureOut">
              <a:rPr lang="en-US" smtClean="0"/>
              <a:t>1/10/2017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86AA54-9AB8-405A-AD91-937297B6226C}" type="slidenum">
              <a:rPr lang="en-US" smtClean="0"/>
              <a:t>‹#›</a:t>
            </a:fld>
            <a:endParaRPr lang="en-US"/>
          </a:p>
        </p:txBody>
      </p:sp>
    </p:spTree>
    <p:extLst>
      <p:ext uri="{BB962C8B-B14F-4D97-AF65-F5344CB8AC3E}">
        <p14:creationId xmlns:p14="http://schemas.microsoft.com/office/powerpoint/2010/main" val="3776142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5ED8CA-3ECF-4A54-9603-A0E8F9A107A4}" type="datetimeFigureOut">
              <a:rPr lang="en-US" smtClean="0"/>
              <a:t>1/10/2017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86AA54-9AB8-405A-AD91-937297B6226C}" type="slidenum">
              <a:rPr lang="en-US" smtClean="0"/>
              <a:t>‹#›</a:t>
            </a:fld>
            <a:endParaRPr lang="en-US"/>
          </a:p>
        </p:txBody>
      </p:sp>
    </p:spTree>
    <p:extLst>
      <p:ext uri="{BB962C8B-B14F-4D97-AF65-F5344CB8AC3E}">
        <p14:creationId xmlns:p14="http://schemas.microsoft.com/office/powerpoint/2010/main" val="2006570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5ED8CA-3ECF-4A54-9603-A0E8F9A107A4}" type="datetimeFigureOut">
              <a:rPr lang="en-US" smtClean="0"/>
              <a:t>1/10/2017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86AA54-9AB8-405A-AD91-937297B6226C}" type="slidenum">
              <a:rPr lang="en-US" smtClean="0"/>
              <a:t>‹#›</a:t>
            </a:fld>
            <a:endParaRPr lang="en-US"/>
          </a:p>
        </p:txBody>
      </p:sp>
    </p:spTree>
    <p:extLst>
      <p:ext uri="{BB962C8B-B14F-4D97-AF65-F5344CB8AC3E}">
        <p14:creationId xmlns:p14="http://schemas.microsoft.com/office/powerpoint/2010/main" val="2381763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75000"/>
            <a:alpha val="7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RTLC</a:t>
            </a:r>
            <a:endParaRPr lang="en-US" dirty="0"/>
          </a:p>
        </p:txBody>
      </p:sp>
      <p:sp>
        <p:nvSpPr>
          <p:cNvPr id="3" name="Text Placeholder 2"/>
          <p:cNvSpPr>
            <a:spLocks noGrp="1"/>
          </p:cNvSpPr>
          <p:nvPr>
            <p:ph type="body" idx="1"/>
          </p:nvPr>
        </p:nvSpPr>
        <p:spPr>
          <a:xfrm>
            <a:off x="457200" y="1981200"/>
            <a:ext cx="8229600" cy="4144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fld id="{725ED8CA-3ECF-4A54-9603-A0E8F9A107A4}" type="datetimeFigureOut">
              <a:rPr lang="en-US" smtClean="0"/>
              <a:pPr/>
              <a:t>1/10/2017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2">
                    <a:lumMod val="50000"/>
                  </a:schemeClr>
                </a:solidFill>
              </a:defRPr>
            </a:lvl1pPr>
          </a:lstStyle>
          <a:p>
            <a:r>
              <a:rPr lang="en-US" dirty="0" smtClean="0"/>
              <a:t>FOUO</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6686AA54-9AB8-405A-AD91-937297B6226C}" type="slidenum">
              <a:rPr lang="en-US" smtClean="0"/>
              <a:pPr/>
              <a:t>‹#›</a:t>
            </a:fld>
            <a:endParaRPr lang="en-US" dirty="0"/>
          </a:p>
        </p:txBody>
      </p:sp>
      <p:pic>
        <p:nvPicPr>
          <p:cNvPr id="1026" name="Picture 2" descr="C:\Users\jeremy.froio\Desktop\Recon_Training_Co,_SOI_(West).png"/>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91440" y="91440"/>
            <a:ext cx="1383265" cy="13716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jeremy.froio\Desktop\AITB.pn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7680960" y="91440"/>
            <a:ext cx="1371600" cy="1371600"/>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Connector 8"/>
          <p:cNvCxnSpPr/>
          <p:nvPr userDrawn="1"/>
        </p:nvCxnSpPr>
        <p:spPr>
          <a:xfrm flipH="1">
            <a:off x="91440" y="1554480"/>
            <a:ext cx="8961120" cy="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7577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3600" kern="1200">
          <a:solidFill>
            <a:schemeClr val="bg2">
              <a:lumMod val="25000"/>
            </a:schemeClr>
          </a:solidFill>
          <a:latin typeface="Cambria" panose="02040503050406030204"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bg2">
              <a:lumMod val="2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bg2">
              <a:lumMod val="2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bg2">
              <a:lumMod val="2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bg2">
              <a:lumMod val="2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RTLC 1-17</a:t>
            </a:r>
            <a:endParaRPr lang="en-US" dirty="0"/>
          </a:p>
        </p:txBody>
      </p:sp>
      <p:sp>
        <p:nvSpPr>
          <p:cNvPr id="3" name="Subtitle 2"/>
          <p:cNvSpPr>
            <a:spLocks noGrp="1"/>
          </p:cNvSpPr>
          <p:nvPr>
            <p:ph type="subTitle" idx="1"/>
          </p:nvPr>
        </p:nvSpPr>
        <p:spPr/>
        <p:txBody>
          <a:bodyPr>
            <a:normAutofit fontScale="77500" lnSpcReduction="20000"/>
          </a:bodyPr>
          <a:lstStyle/>
          <a:p>
            <a:r>
              <a:rPr lang="en-US" dirty="0" smtClean="0"/>
              <a:t>DTS Instructions</a:t>
            </a:r>
          </a:p>
          <a:p>
            <a:r>
              <a:rPr lang="en-US" dirty="0" smtClean="0"/>
              <a:t>POC GySgt Froio, Jeremy</a:t>
            </a:r>
          </a:p>
          <a:p>
            <a:r>
              <a:rPr lang="en-US" dirty="0" smtClean="0"/>
              <a:t>760-763-7184</a:t>
            </a:r>
          </a:p>
          <a:p>
            <a:r>
              <a:rPr lang="en-US" dirty="0" smtClean="0"/>
              <a:t>Cell 602-301-2888</a:t>
            </a:r>
          </a:p>
          <a:p>
            <a:r>
              <a:rPr lang="en-US" dirty="0" smtClean="0"/>
              <a:t>Jeremy.froio@usmc.mil</a:t>
            </a:r>
            <a:endParaRPr lang="en-US" dirty="0"/>
          </a:p>
        </p:txBody>
      </p:sp>
    </p:spTree>
    <p:extLst>
      <p:ext uri="{BB962C8B-B14F-4D97-AF65-F5344CB8AC3E}">
        <p14:creationId xmlns:p14="http://schemas.microsoft.com/office/powerpoint/2010/main" val="23600721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Screenshots	</a:t>
            </a:r>
            <a:endParaRPr lang="en-US" dirty="0"/>
          </a:p>
        </p:txBody>
      </p:sp>
      <p:sp>
        <p:nvSpPr>
          <p:cNvPr id="3" name="Content Placeholder 2"/>
          <p:cNvSpPr>
            <a:spLocks noGrp="1"/>
          </p:cNvSpPr>
          <p:nvPr>
            <p:ph idx="1"/>
          </p:nvPr>
        </p:nvSpPr>
        <p:spPr/>
        <p:txBody>
          <a:bodyPr>
            <a:normAutofit/>
          </a:bodyPr>
          <a:lstStyle/>
          <a:p>
            <a:r>
              <a:rPr lang="en-US" dirty="0" smtClean="0"/>
              <a:t>The following slides depict a screen shot for each phase in order as they will occur. Listed at the top is the location. Ensure all dates for the specific location reflect the same entitlement as depicted by the screenshots.</a:t>
            </a:r>
          </a:p>
          <a:p>
            <a:pPr lvl="3"/>
            <a:endParaRPr lang="en-US" dirty="0"/>
          </a:p>
        </p:txBody>
      </p:sp>
    </p:spTree>
    <p:extLst>
      <p:ext uri="{BB962C8B-B14F-4D97-AF65-F5344CB8AC3E}">
        <p14:creationId xmlns:p14="http://schemas.microsoft.com/office/powerpoint/2010/main" val="26789369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Variations Authorized</a:t>
            </a:r>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7000" y="1576381"/>
            <a:ext cx="7924800" cy="52503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130310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DTS </a:t>
            </a:r>
            <a:r>
              <a:rPr lang="en-US" dirty="0" smtClean="0"/>
              <a:t>Entitlements</a:t>
            </a:r>
            <a:br>
              <a:rPr lang="en-US" dirty="0" smtClean="0"/>
            </a:br>
            <a:r>
              <a:rPr lang="en-US" dirty="0" smtClean="0"/>
              <a:t>CAMP PENDLETON</a:t>
            </a:r>
            <a:endParaRPr lang="en-US" dirty="0"/>
          </a:p>
        </p:txBody>
      </p:sp>
      <p:sp>
        <p:nvSpPr>
          <p:cNvPr id="3" name="Content Placeholder 2"/>
          <p:cNvSpPr>
            <a:spLocks noGrp="1"/>
          </p:cNvSpPr>
          <p:nvPr>
            <p:ph idx="1"/>
          </p:nvPr>
        </p:nvSpPr>
        <p:spPr/>
        <p:txBody>
          <a:bodyPr>
            <a:normAutofit/>
          </a:bodyPr>
          <a:lstStyle/>
          <a:p>
            <a:endParaRPr lang="en-US" dirty="0"/>
          </a:p>
          <a:p>
            <a:pPr lvl="3"/>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1682531"/>
            <a:ext cx="4343400" cy="51487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450056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DTS </a:t>
            </a:r>
            <a:r>
              <a:rPr lang="en-US" dirty="0" smtClean="0"/>
              <a:t>Entitlements</a:t>
            </a:r>
            <a:br>
              <a:rPr lang="en-US" dirty="0" smtClean="0"/>
            </a:br>
            <a:r>
              <a:rPr lang="en-US" dirty="0" smtClean="0"/>
              <a:t>YUMA</a:t>
            </a:r>
            <a:endParaRPr lang="en-US" dirty="0"/>
          </a:p>
        </p:txBody>
      </p:sp>
      <p:sp>
        <p:nvSpPr>
          <p:cNvPr id="3" name="Content Placeholder 2"/>
          <p:cNvSpPr>
            <a:spLocks noGrp="1"/>
          </p:cNvSpPr>
          <p:nvPr>
            <p:ph idx="1"/>
          </p:nvPr>
        </p:nvSpPr>
        <p:spPr/>
        <p:txBody>
          <a:bodyPr>
            <a:normAutofit/>
          </a:bodyPr>
          <a:lstStyle/>
          <a:p>
            <a:endParaRPr lang="en-US" dirty="0"/>
          </a:p>
          <a:p>
            <a:pPr lvl="3"/>
            <a:endParaRPr lang="en-US" dirty="0"/>
          </a:p>
        </p:txBody>
      </p:sp>
      <p:pic>
        <p:nvPicPr>
          <p:cNvPr id="20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1606848"/>
            <a:ext cx="4267200" cy="51412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382477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DTS </a:t>
            </a:r>
            <a:r>
              <a:rPr lang="en-US" dirty="0" smtClean="0"/>
              <a:t>Entitlements</a:t>
            </a:r>
            <a:br>
              <a:rPr lang="en-US" dirty="0" smtClean="0"/>
            </a:br>
            <a:r>
              <a:rPr lang="en-US" dirty="0" smtClean="0"/>
              <a:t>HAWAII</a:t>
            </a:r>
            <a:endParaRPr lang="en-US" dirty="0"/>
          </a:p>
        </p:txBody>
      </p:sp>
      <p:sp>
        <p:nvSpPr>
          <p:cNvPr id="3" name="Content Placeholder 2"/>
          <p:cNvSpPr>
            <a:spLocks noGrp="1"/>
          </p:cNvSpPr>
          <p:nvPr>
            <p:ph idx="1"/>
          </p:nvPr>
        </p:nvSpPr>
        <p:spPr/>
        <p:txBody>
          <a:bodyPr>
            <a:normAutofit/>
          </a:bodyPr>
          <a:lstStyle/>
          <a:p>
            <a:endParaRPr lang="en-US" dirty="0"/>
          </a:p>
          <a:p>
            <a:pPr lvl="3"/>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1600200"/>
            <a:ext cx="4410489" cy="5257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722462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DTS Voucher</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Detaching Endorsement will be provided from the SOI (W) regiment </a:t>
            </a:r>
            <a:r>
              <a:rPr lang="en-US" dirty="0" smtClean="0"/>
              <a:t>showing </a:t>
            </a:r>
            <a:r>
              <a:rPr lang="en-US" dirty="0" smtClean="0"/>
              <a:t>that there is cost to the government. Follow these directions to a “T” for RTLC </a:t>
            </a:r>
            <a:r>
              <a:rPr lang="en-US" dirty="0"/>
              <a:t>1</a:t>
            </a:r>
            <a:r>
              <a:rPr lang="en-US" dirty="0" smtClean="0"/>
              <a:t>-17, they have been vetted at TECOM, and are WWT funded as long as the authorization was completed with the WWT Funding Letter attached with SNM listed on the Funding Letter.</a:t>
            </a:r>
          </a:p>
          <a:p>
            <a:pPr marL="0" indent="0">
              <a:buNone/>
            </a:pPr>
            <a:endParaRPr lang="en-US" dirty="0"/>
          </a:p>
        </p:txBody>
      </p:sp>
    </p:spTree>
    <p:extLst>
      <p:ext uri="{BB962C8B-B14F-4D97-AF65-F5344CB8AC3E}">
        <p14:creationId xmlns:p14="http://schemas.microsoft.com/office/powerpoint/2010/main" val="8956405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DTS Issues</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There have been numerous issues with DTS from all commands who have sent students to RTLC.</a:t>
            </a:r>
          </a:p>
          <a:p>
            <a:pPr marL="0" indent="0">
              <a:buNone/>
            </a:pPr>
            <a:endParaRPr lang="en-US" dirty="0"/>
          </a:p>
          <a:p>
            <a:pPr marL="0" indent="0">
              <a:buNone/>
            </a:pPr>
            <a:r>
              <a:rPr lang="en-US" dirty="0" smtClean="0"/>
              <a:t>Follow the guidance given for the authorization. Small changes to the voucher will be easy. Our POI supports offsite training anywhere in the US so approve their locations and entitlements as described in the previous slides and the DTS process should go smoothly.</a:t>
            </a:r>
          </a:p>
          <a:p>
            <a:pPr marL="0" indent="0">
              <a:buNone/>
            </a:pPr>
            <a:endParaRPr lang="en-US" dirty="0"/>
          </a:p>
          <a:p>
            <a:pPr marL="0" indent="0">
              <a:buNone/>
            </a:pPr>
            <a:r>
              <a:rPr lang="en-US" dirty="0" smtClean="0"/>
              <a:t>I have done the leg work for you so please don’t just put “meals available” for the entire course and change on the back end. Do an honest voucher that depicts the actual cost of the DTS orders rather than surprising TECOM with a voucher astronomically higher than the authorization.</a:t>
            </a:r>
          </a:p>
          <a:p>
            <a:pPr marL="0" indent="0">
              <a:buNone/>
            </a:pPr>
            <a:endParaRPr lang="en-US" dirty="0"/>
          </a:p>
        </p:txBody>
      </p:sp>
    </p:spTree>
    <p:extLst>
      <p:ext uri="{BB962C8B-B14F-4D97-AF65-F5344CB8AC3E}">
        <p14:creationId xmlns:p14="http://schemas.microsoft.com/office/powerpoint/2010/main" val="27054411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POC</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For any question regarding your DTS please contact:</a:t>
            </a:r>
          </a:p>
          <a:p>
            <a:pPr marL="0" indent="0">
              <a:buNone/>
            </a:pPr>
            <a:endParaRPr lang="en-US" dirty="0"/>
          </a:p>
          <a:p>
            <a:pPr marL="0" indent="0">
              <a:buNone/>
            </a:pPr>
            <a:r>
              <a:rPr lang="en-US" dirty="0" smtClean="0"/>
              <a:t>RTLC SNCOIC</a:t>
            </a:r>
          </a:p>
          <a:p>
            <a:pPr marL="0" indent="0">
              <a:buNone/>
            </a:pPr>
            <a:r>
              <a:rPr lang="en-US" dirty="0" smtClean="0"/>
              <a:t>GySgt Froio,  Jeremy</a:t>
            </a:r>
          </a:p>
          <a:p>
            <a:pPr marL="0" indent="0">
              <a:buNone/>
            </a:pPr>
            <a:r>
              <a:rPr lang="en-US" dirty="0" smtClean="0"/>
              <a:t>(w</a:t>
            </a:r>
            <a:r>
              <a:rPr lang="en-US" smtClean="0"/>
              <a:t>) </a:t>
            </a:r>
            <a:r>
              <a:rPr lang="en-US" smtClean="0"/>
              <a:t>760-763-71834</a:t>
            </a:r>
          </a:p>
          <a:p>
            <a:pPr marL="0" indent="0">
              <a:buNone/>
            </a:pPr>
            <a:r>
              <a:rPr lang="en-US" smtClean="0"/>
              <a:t>© </a:t>
            </a:r>
            <a:r>
              <a:rPr lang="en-US" dirty="0" smtClean="0"/>
              <a:t>602-301-2888</a:t>
            </a:r>
            <a:endParaRPr lang="en-US" dirty="0"/>
          </a:p>
        </p:txBody>
      </p:sp>
    </p:spTree>
    <p:extLst>
      <p:ext uri="{BB962C8B-B14F-4D97-AF65-F5344CB8AC3E}">
        <p14:creationId xmlns:p14="http://schemas.microsoft.com/office/powerpoint/2010/main" val="40027567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RTLC DTS Setup</a:t>
            </a:r>
            <a:endParaRPr lang="en-US" dirty="0"/>
          </a:p>
        </p:txBody>
      </p:sp>
      <p:sp>
        <p:nvSpPr>
          <p:cNvPr id="3" name="Content Placeholder 2"/>
          <p:cNvSpPr>
            <a:spLocks noGrp="1"/>
          </p:cNvSpPr>
          <p:nvPr>
            <p:ph idx="1"/>
          </p:nvPr>
        </p:nvSpPr>
        <p:spPr/>
        <p:txBody>
          <a:bodyPr>
            <a:normAutofit lnSpcReduction="10000"/>
          </a:bodyPr>
          <a:lstStyle/>
          <a:p>
            <a:r>
              <a:rPr lang="en-US" dirty="0" smtClean="0"/>
              <a:t>STUDENTS WILL NOT BE ALLOWED TO CHECK IN IF THEY DO NOT BRING A COPY OF THEIR SIGNED DTS AUTHORIZATION</a:t>
            </a:r>
          </a:p>
          <a:p>
            <a:r>
              <a:rPr lang="en-US" dirty="0" smtClean="0"/>
              <a:t>RTLC is a unique course requiring your DTS authorization to be completed in a specific way. This will alleviate completely changing the itinerary in the voucher.</a:t>
            </a:r>
          </a:p>
          <a:p>
            <a:r>
              <a:rPr lang="en-US" dirty="0" smtClean="0"/>
              <a:t>Ensure you begin and end your trip at your duty station and input the following for your multiple destinations.</a:t>
            </a:r>
            <a:endParaRPr lang="en-US" dirty="0"/>
          </a:p>
        </p:txBody>
      </p:sp>
    </p:spTree>
    <p:extLst>
      <p:ext uri="{BB962C8B-B14F-4D97-AF65-F5344CB8AC3E}">
        <p14:creationId xmlns:p14="http://schemas.microsoft.com/office/powerpoint/2010/main" val="42403096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RTLC DTS Authorization</a:t>
            </a:r>
            <a:br>
              <a:rPr lang="en-US" dirty="0" smtClean="0"/>
            </a:br>
            <a:r>
              <a:rPr lang="en-US" dirty="0" smtClean="0"/>
              <a:t> Locations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Use the following when inputting your itinerary. Select 1200 for all your times that follow your initial departure from your duty station. For departure upon graduation each </a:t>
            </a:r>
            <a:r>
              <a:rPr lang="en-US" dirty="0" err="1" smtClean="0"/>
              <a:t>Bn</a:t>
            </a:r>
            <a:r>
              <a:rPr lang="en-US" dirty="0" smtClean="0"/>
              <a:t> knows what works best for their schedule, input a time as necessary.</a:t>
            </a:r>
          </a:p>
          <a:p>
            <a:r>
              <a:rPr lang="en-US" dirty="0" smtClean="0">
                <a:solidFill>
                  <a:srgbClr val="FF0000"/>
                </a:solidFill>
              </a:rPr>
              <a:t>The only flights needed to be booked through DTS are your flight to the course and your flight back to your unit.</a:t>
            </a:r>
          </a:p>
          <a:p>
            <a:pPr lvl="1"/>
            <a:r>
              <a:rPr lang="en-US" dirty="0" smtClean="0"/>
              <a:t>Phase I: Camp Pendleton, CA (1)</a:t>
            </a:r>
          </a:p>
          <a:p>
            <a:pPr lvl="2"/>
            <a:r>
              <a:rPr lang="en-US" dirty="0" smtClean="0"/>
              <a:t>08 Mar through 31 Mar 2017</a:t>
            </a:r>
          </a:p>
          <a:p>
            <a:pPr lvl="1"/>
            <a:r>
              <a:rPr lang="en-US" dirty="0" smtClean="0"/>
              <a:t>Phase II: Yuma, AZ</a:t>
            </a:r>
          </a:p>
          <a:p>
            <a:pPr lvl="2"/>
            <a:r>
              <a:rPr lang="en-US" dirty="0" smtClean="0"/>
              <a:t>31 Mar through 17 Apr 2017 </a:t>
            </a:r>
          </a:p>
          <a:p>
            <a:pPr lvl="1"/>
            <a:r>
              <a:rPr lang="en-US" dirty="0" smtClean="0"/>
              <a:t>Phase III: Honolulu, HI </a:t>
            </a:r>
          </a:p>
          <a:p>
            <a:pPr lvl="2"/>
            <a:r>
              <a:rPr lang="en-US" dirty="0" smtClean="0"/>
              <a:t>17 Apr through 08 May 2017</a:t>
            </a:r>
          </a:p>
          <a:p>
            <a:pPr lvl="1"/>
            <a:r>
              <a:rPr lang="en-US" dirty="0" smtClean="0"/>
              <a:t>Phase IV: Camp Pendleton, CA (2)</a:t>
            </a:r>
          </a:p>
          <a:p>
            <a:pPr lvl="2"/>
            <a:r>
              <a:rPr lang="en-US" dirty="0" smtClean="0"/>
              <a:t>08 May through 11 May 2017 (Grad date)</a:t>
            </a:r>
            <a:endParaRPr lang="en-US" dirty="0"/>
          </a:p>
        </p:txBody>
      </p:sp>
    </p:spTree>
    <p:extLst>
      <p:ext uri="{BB962C8B-B14F-4D97-AF65-F5344CB8AC3E}">
        <p14:creationId xmlns:p14="http://schemas.microsoft.com/office/powerpoint/2010/main" val="18351114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DTS Entitlements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When at the “EXPENSES” tab click “PER DIEM ENTITLEMENTS” Using the dates below, adjust CPEN(1) phase in the following manner.</a:t>
            </a:r>
          </a:p>
          <a:p>
            <a:pPr lvl="1"/>
            <a:endParaRPr lang="en-US" dirty="0" smtClean="0"/>
          </a:p>
          <a:p>
            <a:pPr lvl="1"/>
            <a:r>
              <a:rPr lang="en-US" dirty="0" smtClean="0"/>
              <a:t>Phase I: Camp Pendleton, CA</a:t>
            </a:r>
          </a:p>
          <a:p>
            <a:pPr lvl="2"/>
            <a:r>
              <a:rPr lang="en-US" dirty="0" smtClean="0"/>
              <a:t>08 Mar through 31 Mar 2017</a:t>
            </a:r>
          </a:p>
          <a:p>
            <a:pPr lvl="3"/>
            <a:r>
              <a:rPr lang="en-US" dirty="0" smtClean="0"/>
              <a:t>Lodging: $0.00, click “QUARTERS AVAILABLE”</a:t>
            </a:r>
          </a:p>
          <a:p>
            <a:pPr lvl="3"/>
            <a:r>
              <a:rPr lang="en-US" dirty="0" smtClean="0"/>
              <a:t>Under “Select one of the following” Check “NONE”</a:t>
            </a:r>
          </a:p>
          <a:p>
            <a:pPr lvl="3"/>
            <a:r>
              <a:rPr lang="en-US" dirty="0" smtClean="0"/>
              <a:t>Under “Meals” Check “AVAILABLE” and CHECK “BREAKFAST, LUNCH AND DINNER” (1</a:t>
            </a:r>
            <a:r>
              <a:rPr lang="en-US" baseline="30000" dirty="0" smtClean="0"/>
              <a:t>st</a:t>
            </a:r>
            <a:r>
              <a:rPr lang="en-US" dirty="0" smtClean="0"/>
              <a:t> Recon will not receive funding from TECOM for GMR while at Pendleton due to the course beginning on their primary duty station location.)</a:t>
            </a:r>
          </a:p>
        </p:txBody>
      </p:sp>
    </p:spTree>
    <p:extLst>
      <p:ext uri="{BB962C8B-B14F-4D97-AF65-F5344CB8AC3E}">
        <p14:creationId xmlns:p14="http://schemas.microsoft.com/office/powerpoint/2010/main" val="4269771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DTS Entitlements</a:t>
            </a:r>
          </a:p>
        </p:txBody>
      </p:sp>
      <p:sp>
        <p:nvSpPr>
          <p:cNvPr id="3" name="Content Placeholder 2"/>
          <p:cNvSpPr>
            <a:spLocks noGrp="1"/>
          </p:cNvSpPr>
          <p:nvPr>
            <p:ph idx="1"/>
          </p:nvPr>
        </p:nvSpPr>
        <p:spPr/>
        <p:txBody>
          <a:bodyPr>
            <a:normAutofit lnSpcReduction="10000"/>
          </a:bodyPr>
          <a:lstStyle/>
          <a:p>
            <a:r>
              <a:rPr lang="en-US" dirty="0" smtClean="0"/>
              <a:t>When at the “EXPENSES” tab click “PER DIEM ENTITLEMENTS” Using the dates below, adjust Yuma phase in the following manner.</a:t>
            </a:r>
          </a:p>
          <a:p>
            <a:pPr lvl="1"/>
            <a:endParaRPr lang="en-US" dirty="0" smtClean="0"/>
          </a:p>
          <a:p>
            <a:pPr lvl="1"/>
            <a:r>
              <a:rPr lang="en-US" dirty="0" smtClean="0"/>
              <a:t>Phase II: Yuma, AZ</a:t>
            </a:r>
          </a:p>
          <a:p>
            <a:pPr lvl="2"/>
            <a:r>
              <a:rPr lang="en-US" dirty="0" smtClean="0"/>
              <a:t>01 Apr  through 16 Apr 2017 </a:t>
            </a:r>
          </a:p>
          <a:p>
            <a:pPr lvl="3"/>
            <a:r>
              <a:rPr lang="en-US" dirty="0"/>
              <a:t>Lodging: $0.00, click </a:t>
            </a:r>
            <a:r>
              <a:rPr lang="en-US" dirty="0" smtClean="0"/>
              <a:t>“FIELD CONDITIONS”</a:t>
            </a:r>
            <a:endParaRPr lang="en-US" dirty="0"/>
          </a:p>
          <a:p>
            <a:pPr lvl="3"/>
            <a:r>
              <a:rPr lang="en-US" dirty="0"/>
              <a:t>Under “Select one of the following” Check “NONE”</a:t>
            </a:r>
          </a:p>
          <a:p>
            <a:pPr lvl="3"/>
            <a:r>
              <a:rPr lang="en-US" dirty="0"/>
              <a:t>Under “Meals” Check </a:t>
            </a:r>
            <a:r>
              <a:rPr lang="en-US" dirty="0" smtClean="0"/>
              <a:t>“FULL RATE”</a:t>
            </a:r>
          </a:p>
          <a:p>
            <a:pPr lvl="4"/>
            <a:r>
              <a:rPr lang="en-US" dirty="0" smtClean="0"/>
              <a:t>Due to field conditions no matter what you check it will be $0.00 for Per Diem</a:t>
            </a:r>
            <a:endParaRPr lang="en-US" dirty="0"/>
          </a:p>
          <a:p>
            <a:pPr lvl="3"/>
            <a:endParaRPr lang="en-US" dirty="0" smtClean="0"/>
          </a:p>
        </p:txBody>
      </p:sp>
    </p:spTree>
    <p:extLst>
      <p:ext uri="{BB962C8B-B14F-4D97-AF65-F5344CB8AC3E}">
        <p14:creationId xmlns:p14="http://schemas.microsoft.com/office/powerpoint/2010/main" val="41491515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DTS Entitlements</a:t>
            </a:r>
          </a:p>
        </p:txBody>
      </p:sp>
      <p:sp>
        <p:nvSpPr>
          <p:cNvPr id="3" name="Content Placeholder 2"/>
          <p:cNvSpPr>
            <a:spLocks noGrp="1"/>
          </p:cNvSpPr>
          <p:nvPr>
            <p:ph idx="1"/>
          </p:nvPr>
        </p:nvSpPr>
        <p:spPr/>
        <p:txBody>
          <a:bodyPr>
            <a:normAutofit/>
          </a:bodyPr>
          <a:lstStyle/>
          <a:p>
            <a:r>
              <a:rPr lang="en-US" dirty="0" smtClean="0"/>
              <a:t>When at the “EXPENSES” tab click “PER DIEM ENTITLEMENTS” Using the dates below, adjust Honolulu phase in the following manner.</a:t>
            </a:r>
          </a:p>
          <a:p>
            <a:pPr lvl="1"/>
            <a:endParaRPr lang="en-US" dirty="0" smtClean="0"/>
          </a:p>
          <a:p>
            <a:pPr lvl="1"/>
            <a:r>
              <a:rPr lang="en-US" dirty="0" smtClean="0"/>
              <a:t>Phase III: Honolulu, HI </a:t>
            </a:r>
          </a:p>
          <a:p>
            <a:pPr lvl="2"/>
            <a:r>
              <a:rPr lang="en-US" dirty="0" smtClean="0"/>
              <a:t>17 Apr  through 08 May 2017</a:t>
            </a:r>
          </a:p>
          <a:p>
            <a:pPr lvl="3"/>
            <a:r>
              <a:rPr lang="en-US" dirty="0"/>
              <a:t>Lodging: $0.00, click </a:t>
            </a:r>
            <a:r>
              <a:rPr lang="en-US" dirty="0" smtClean="0"/>
              <a:t>“QUARTERS AVAILABLE”</a:t>
            </a:r>
            <a:endParaRPr lang="en-US" dirty="0"/>
          </a:p>
          <a:p>
            <a:pPr lvl="3"/>
            <a:r>
              <a:rPr lang="en-US" dirty="0"/>
              <a:t>Under “Select one of the following” Check “NONE”</a:t>
            </a:r>
          </a:p>
          <a:p>
            <a:pPr lvl="3"/>
            <a:r>
              <a:rPr lang="en-US" dirty="0"/>
              <a:t>Under “Meals” Check </a:t>
            </a:r>
            <a:r>
              <a:rPr lang="en-US" dirty="0" smtClean="0"/>
              <a:t>“FULL RATE”</a:t>
            </a:r>
          </a:p>
        </p:txBody>
      </p:sp>
    </p:spTree>
    <p:extLst>
      <p:ext uri="{BB962C8B-B14F-4D97-AF65-F5344CB8AC3E}">
        <p14:creationId xmlns:p14="http://schemas.microsoft.com/office/powerpoint/2010/main" val="19503781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DTS Entitlements</a:t>
            </a:r>
          </a:p>
        </p:txBody>
      </p:sp>
      <p:sp>
        <p:nvSpPr>
          <p:cNvPr id="3" name="Content Placeholder 2"/>
          <p:cNvSpPr>
            <a:spLocks noGrp="1"/>
          </p:cNvSpPr>
          <p:nvPr>
            <p:ph idx="1"/>
          </p:nvPr>
        </p:nvSpPr>
        <p:spPr/>
        <p:txBody>
          <a:bodyPr>
            <a:normAutofit/>
          </a:bodyPr>
          <a:lstStyle/>
          <a:p>
            <a:r>
              <a:rPr lang="en-US" dirty="0" smtClean="0"/>
              <a:t>When at the “EXPENSES” tab click “PER DIEM ENTITLEMENTS” Using the dates below, adjust CPEN(2) phase in the following manner.</a:t>
            </a:r>
          </a:p>
          <a:p>
            <a:pPr lvl="1"/>
            <a:endParaRPr lang="en-US" dirty="0" smtClean="0"/>
          </a:p>
          <a:p>
            <a:pPr lvl="1"/>
            <a:r>
              <a:rPr lang="en-US" dirty="0" smtClean="0"/>
              <a:t>Phase IV: Camp Pendleton, CA</a:t>
            </a:r>
          </a:p>
          <a:p>
            <a:pPr lvl="2"/>
            <a:r>
              <a:rPr lang="en-US" dirty="0" smtClean="0"/>
              <a:t>08 Nov through 10 Nov 2016 </a:t>
            </a:r>
          </a:p>
          <a:p>
            <a:pPr lvl="3"/>
            <a:r>
              <a:rPr lang="en-US" dirty="0"/>
              <a:t>Lodging: $0.00, click “QUARTERS AVAILABLE</a:t>
            </a:r>
            <a:r>
              <a:rPr lang="en-US" dirty="0" smtClean="0"/>
              <a:t>”</a:t>
            </a:r>
            <a:endParaRPr lang="en-US" dirty="0"/>
          </a:p>
          <a:p>
            <a:pPr lvl="3"/>
            <a:r>
              <a:rPr lang="en-US" dirty="0"/>
              <a:t>Under “Select one of the following” Check “NONE”</a:t>
            </a:r>
          </a:p>
          <a:p>
            <a:pPr lvl="3"/>
            <a:r>
              <a:rPr lang="en-US" dirty="0"/>
              <a:t>Under “Meals” Check “AVAILABLE” and CHECK “BREAKFAST, LUNCH AND DINNER”</a:t>
            </a:r>
          </a:p>
          <a:p>
            <a:pPr lvl="3"/>
            <a:endParaRPr lang="en-US" dirty="0"/>
          </a:p>
        </p:txBody>
      </p:sp>
    </p:spTree>
    <p:extLst>
      <p:ext uri="{BB962C8B-B14F-4D97-AF65-F5344CB8AC3E}">
        <p14:creationId xmlns:p14="http://schemas.microsoft.com/office/powerpoint/2010/main" val="27702131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DTS Entitlements</a:t>
            </a:r>
          </a:p>
        </p:txBody>
      </p:sp>
      <p:sp>
        <p:nvSpPr>
          <p:cNvPr id="3" name="Content Placeholder 2"/>
          <p:cNvSpPr>
            <a:spLocks noGrp="1"/>
          </p:cNvSpPr>
          <p:nvPr>
            <p:ph idx="1"/>
          </p:nvPr>
        </p:nvSpPr>
        <p:spPr/>
        <p:txBody>
          <a:bodyPr>
            <a:normAutofit/>
          </a:bodyPr>
          <a:lstStyle/>
          <a:p>
            <a:r>
              <a:rPr lang="en-US" dirty="0" smtClean="0"/>
              <a:t>By following the above guidelines the break down should reflect:	</a:t>
            </a:r>
          </a:p>
          <a:p>
            <a:pPr lvl="1"/>
            <a:r>
              <a:rPr lang="en-US" dirty="0" smtClean="0"/>
              <a:t>Phase I: $18.85 per day (1</a:t>
            </a:r>
            <a:r>
              <a:rPr lang="en-US" baseline="30000" dirty="0" smtClean="0"/>
              <a:t>st</a:t>
            </a:r>
            <a:r>
              <a:rPr lang="en-US" dirty="0" smtClean="0"/>
              <a:t> Recon will not rate due to PDS)</a:t>
            </a:r>
          </a:p>
          <a:p>
            <a:pPr lvl="1"/>
            <a:r>
              <a:rPr lang="en-US" dirty="0" smtClean="0"/>
              <a:t>Phase II: $0 per day</a:t>
            </a:r>
          </a:p>
          <a:p>
            <a:pPr lvl="1"/>
            <a:r>
              <a:rPr lang="en-US" dirty="0" smtClean="0"/>
              <a:t>Phase III: $123 per day</a:t>
            </a:r>
          </a:p>
          <a:p>
            <a:pPr lvl="1"/>
            <a:r>
              <a:rPr lang="en-US" dirty="0" smtClean="0"/>
              <a:t>Phase IV: $18.85 per </a:t>
            </a:r>
            <a:r>
              <a:rPr lang="en-US" dirty="0"/>
              <a:t>day (1</a:t>
            </a:r>
            <a:r>
              <a:rPr lang="en-US" baseline="30000" dirty="0"/>
              <a:t>st</a:t>
            </a:r>
            <a:r>
              <a:rPr lang="en-US" dirty="0"/>
              <a:t> Recon will not rate due to PDS</a:t>
            </a:r>
            <a:r>
              <a:rPr lang="en-US" dirty="0" smtClean="0"/>
              <a:t>)</a:t>
            </a:r>
            <a:endParaRPr lang="en-US" dirty="0"/>
          </a:p>
          <a:p>
            <a:pPr lvl="1"/>
            <a:r>
              <a:rPr lang="en-US" dirty="0" smtClean="0"/>
              <a:t>Do not modify the travel day, IE date leaving unit, date returning, and flight dates during the class.</a:t>
            </a:r>
          </a:p>
        </p:txBody>
      </p:sp>
    </p:spTree>
    <p:extLst>
      <p:ext uri="{BB962C8B-B14F-4D97-AF65-F5344CB8AC3E}">
        <p14:creationId xmlns:p14="http://schemas.microsoft.com/office/powerpoint/2010/main" val="24633963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Variations Authorized</a:t>
            </a:r>
            <a:endParaRPr lang="en-US" dirty="0"/>
          </a:p>
        </p:txBody>
      </p:sp>
      <p:sp>
        <p:nvSpPr>
          <p:cNvPr id="3" name="Content Placeholder 2"/>
          <p:cNvSpPr>
            <a:spLocks noGrp="1"/>
          </p:cNvSpPr>
          <p:nvPr>
            <p:ph idx="1"/>
          </p:nvPr>
        </p:nvSpPr>
        <p:spPr/>
        <p:txBody>
          <a:bodyPr>
            <a:normAutofit/>
          </a:bodyPr>
          <a:lstStyle/>
          <a:p>
            <a:r>
              <a:rPr lang="en-US" dirty="0" smtClean="0"/>
              <a:t>Input Variations authorized in the review/sign and other </a:t>
            </a:r>
            <a:r>
              <a:rPr lang="en-US" dirty="0" err="1" smtClean="0"/>
              <a:t>auths</a:t>
            </a:r>
            <a:r>
              <a:rPr lang="en-US" dirty="0" smtClean="0"/>
              <a:t>. tab. This will make changes in location by date and mode of travel throughout the course easy on the back-end.</a:t>
            </a:r>
          </a:p>
          <a:p>
            <a:endParaRPr lang="en-US" dirty="0"/>
          </a:p>
          <a:p>
            <a:r>
              <a:rPr lang="en-US" dirty="0" smtClean="0"/>
              <a:t>Screen </a:t>
            </a:r>
            <a:r>
              <a:rPr lang="en-US" dirty="0" smtClean="0"/>
              <a:t>shots </a:t>
            </a:r>
            <a:r>
              <a:rPr lang="en-US" dirty="0" smtClean="0"/>
              <a:t>on </a:t>
            </a:r>
            <a:r>
              <a:rPr lang="en-US" dirty="0" smtClean="0"/>
              <a:t>following slides</a:t>
            </a:r>
            <a:endParaRPr lang="en-US" dirty="0" smtClean="0"/>
          </a:p>
          <a:p>
            <a:endParaRPr lang="en-US" dirty="0" smtClean="0"/>
          </a:p>
        </p:txBody>
      </p:sp>
    </p:spTree>
    <p:extLst>
      <p:ext uri="{BB962C8B-B14F-4D97-AF65-F5344CB8AC3E}">
        <p14:creationId xmlns:p14="http://schemas.microsoft.com/office/powerpoint/2010/main" val="32762473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23579</TotalTime>
  <Words>872</Words>
  <Application>Microsoft Office PowerPoint</Application>
  <PresentationFormat>On-screen Show (4:3)</PresentationFormat>
  <Paragraphs>86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RTLC 1-17</vt:lpstr>
      <vt:lpstr>RTLC DTS Setup</vt:lpstr>
      <vt:lpstr>RTLC DTS Authorization  Locations</vt:lpstr>
      <vt:lpstr>DTS Entitlements</vt:lpstr>
      <vt:lpstr>DTS Entitlements</vt:lpstr>
      <vt:lpstr>DTS Entitlements</vt:lpstr>
      <vt:lpstr>DTS Entitlements</vt:lpstr>
      <vt:lpstr>DTS Entitlements</vt:lpstr>
      <vt:lpstr>Variations Authorized</vt:lpstr>
      <vt:lpstr>Screenshots </vt:lpstr>
      <vt:lpstr>Variations Authorized</vt:lpstr>
      <vt:lpstr>DTS Entitlements CAMP PENDLETON</vt:lpstr>
      <vt:lpstr>DTS Entitlements YUMA</vt:lpstr>
      <vt:lpstr>DTS Entitlements HAWAII</vt:lpstr>
      <vt:lpstr>DTS Voucher</vt:lpstr>
      <vt:lpstr>DTS Issues</vt:lpstr>
      <vt:lpstr>POC</vt:lpstr>
    </vt:vector>
  </TitlesOfParts>
  <Company>NMCI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Froio GySgt Jeremy D</dc:creator>
  <cp:lastModifiedBy>Froio GySgt Jeremy D</cp:lastModifiedBy>
  <cp:revision>55</cp:revision>
  <dcterms:created xsi:type="dcterms:W3CDTF">2015-06-01T18:36:38Z</dcterms:created>
  <dcterms:modified xsi:type="dcterms:W3CDTF">2017-01-10T20:39:18Z</dcterms:modified>
</cp:coreProperties>
</file>