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handoutMasterIdLst>
    <p:handoutMasterId r:id="rId17"/>
  </p:handoutMasterIdLst>
  <p:sldIdLst>
    <p:sldId id="256" r:id="rId2"/>
    <p:sldId id="258" r:id="rId3"/>
    <p:sldId id="259" r:id="rId4"/>
    <p:sldId id="261" r:id="rId5"/>
    <p:sldId id="296" r:id="rId6"/>
    <p:sldId id="269" r:id="rId7"/>
    <p:sldId id="271" r:id="rId8"/>
    <p:sldId id="292" r:id="rId9"/>
    <p:sldId id="293" r:id="rId10"/>
    <p:sldId id="294" r:id="rId11"/>
    <p:sldId id="295" r:id="rId12"/>
    <p:sldId id="273" r:id="rId13"/>
    <p:sldId id="266" r:id="rId14"/>
    <p:sldId id="268" r:id="rId15"/>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D0C5"/>
    <a:srgbClr val="FF6969"/>
    <a:srgbClr val="CC0000"/>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593" autoAdjust="0"/>
  </p:normalViewPr>
  <p:slideViewPr>
    <p:cSldViewPr snapToGrid="0">
      <p:cViewPr varScale="1">
        <p:scale>
          <a:sx n="102" d="100"/>
          <a:sy n="102" d="100"/>
        </p:scale>
        <p:origin x="120" y="12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729" cy="465452"/>
          </a:xfrm>
          <a:prstGeom prst="rect">
            <a:avLst/>
          </a:prstGeom>
        </p:spPr>
        <p:txBody>
          <a:bodyPr vert="horz" lIns="91083" tIns="45542" rIns="91083" bIns="45542" rtlCol="0"/>
          <a:lstStyle>
            <a:lvl1pPr algn="l">
              <a:defRPr sz="1200"/>
            </a:lvl1pPr>
          </a:lstStyle>
          <a:p>
            <a:endParaRPr lang="en-US"/>
          </a:p>
        </p:txBody>
      </p:sp>
      <p:sp>
        <p:nvSpPr>
          <p:cNvPr id="3" name="Date Placeholder 2"/>
          <p:cNvSpPr>
            <a:spLocks noGrp="1"/>
          </p:cNvSpPr>
          <p:nvPr>
            <p:ph type="dt" sz="quarter" idx="1"/>
          </p:nvPr>
        </p:nvSpPr>
        <p:spPr>
          <a:xfrm>
            <a:off x="3956693" y="0"/>
            <a:ext cx="3026729" cy="465452"/>
          </a:xfrm>
          <a:prstGeom prst="rect">
            <a:avLst/>
          </a:prstGeom>
        </p:spPr>
        <p:txBody>
          <a:bodyPr vert="horz" lIns="91083" tIns="45542" rIns="91083" bIns="45542" rtlCol="0"/>
          <a:lstStyle>
            <a:lvl1pPr algn="r">
              <a:defRPr sz="1200"/>
            </a:lvl1pPr>
          </a:lstStyle>
          <a:p>
            <a:fld id="{B9CBEDDF-B8E6-47AF-A14B-64A479707057}" type="datetimeFigureOut">
              <a:rPr lang="en-US" smtClean="0"/>
              <a:t>7/27/2023</a:t>
            </a:fld>
            <a:endParaRPr lang="en-US"/>
          </a:p>
        </p:txBody>
      </p:sp>
      <p:sp>
        <p:nvSpPr>
          <p:cNvPr id="4" name="Footer Placeholder 3"/>
          <p:cNvSpPr>
            <a:spLocks noGrp="1"/>
          </p:cNvSpPr>
          <p:nvPr>
            <p:ph type="ftr" sz="quarter" idx="2"/>
          </p:nvPr>
        </p:nvSpPr>
        <p:spPr>
          <a:xfrm>
            <a:off x="0" y="8818249"/>
            <a:ext cx="3026729" cy="465452"/>
          </a:xfrm>
          <a:prstGeom prst="rect">
            <a:avLst/>
          </a:prstGeom>
        </p:spPr>
        <p:txBody>
          <a:bodyPr vert="horz" lIns="91083" tIns="45542" rIns="91083" bIns="45542" rtlCol="0" anchor="b"/>
          <a:lstStyle>
            <a:lvl1pPr algn="l">
              <a:defRPr sz="1200"/>
            </a:lvl1pPr>
          </a:lstStyle>
          <a:p>
            <a:endParaRPr lang="en-US"/>
          </a:p>
        </p:txBody>
      </p:sp>
      <p:sp>
        <p:nvSpPr>
          <p:cNvPr id="5" name="Slide Number Placeholder 4"/>
          <p:cNvSpPr>
            <a:spLocks noGrp="1"/>
          </p:cNvSpPr>
          <p:nvPr>
            <p:ph type="sldNum" sz="quarter" idx="3"/>
          </p:nvPr>
        </p:nvSpPr>
        <p:spPr>
          <a:xfrm>
            <a:off x="3956693" y="8818249"/>
            <a:ext cx="3026729" cy="465452"/>
          </a:xfrm>
          <a:prstGeom prst="rect">
            <a:avLst/>
          </a:prstGeom>
        </p:spPr>
        <p:txBody>
          <a:bodyPr vert="horz" lIns="91083" tIns="45542" rIns="91083" bIns="45542" rtlCol="0" anchor="b"/>
          <a:lstStyle>
            <a:lvl1pPr algn="r">
              <a:defRPr sz="1200"/>
            </a:lvl1pPr>
          </a:lstStyle>
          <a:p>
            <a:fld id="{BAD082E6-1292-43DE-8B7F-132D1465C717}" type="slidenum">
              <a:rPr lang="en-US" smtClean="0"/>
              <a:t>‹#›</a:t>
            </a:fld>
            <a:endParaRPr lang="en-US"/>
          </a:p>
        </p:txBody>
      </p:sp>
    </p:spTree>
    <p:extLst>
      <p:ext uri="{BB962C8B-B14F-4D97-AF65-F5344CB8AC3E}">
        <p14:creationId xmlns:p14="http://schemas.microsoft.com/office/powerpoint/2010/main" val="3082855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729" cy="465452"/>
          </a:xfrm>
          <a:prstGeom prst="rect">
            <a:avLst/>
          </a:prstGeom>
        </p:spPr>
        <p:txBody>
          <a:bodyPr vert="horz" lIns="91083" tIns="45542" rIns="91083" bIns="45542" rtlCol="0"/>
          <a:lstStyle>
            <a:lvl1pPr algn="l">
              <a:defRPr sz="1200"/>
            </a:lvl1pPr>
          </a:lstStyle>
          <a:p>
            <a:endParaRPr lang="en-US"/>
          </a:p>
        </p:txBody>
      </p:sp>
      <p:sp>
        <p:nvSpPr>
          <p:cNvPr id="3" name="Date Placeholder 2"/>
          <p:cNvSpPr>
            <a:spLocks noGrp="1"/>
          </p:cNvSpPr>
          <p:nvPr>
            <p:ph type="dt" idx="1"/>
          </p:nvPr>
        </p:nvSpPr>
        <p:spPr>
          <a:xfrm>
            <a:off x="3956693" y="0"/>
            <a:ext cx="3026729" cy="465452"/>
          </a:xfrm>
          <a:prstGeom prst="rect">
            <a:avLst/>
          </a:prstGeom>
        </p:spPr>
        <p:txBody>
          <a:bodyPr vert="horz" lIns="91083" tIns="45542" rIns="91083" bIns="45542" rtlCol="0"/>
          <a:lstStyle>
            <a:lvl1pPr algn="r">
              <a:defRPr sz="1200"/>
            </a:lvl1pPr>
          </a:lstStyle>
          <a:p>
            <a:fld id="{89BAF026-C4C2-4927-95A1-606E4C51AEAE}" type="datetimeFigureOut">
              <a:rPr lang="en-US" smtClean="0"/>
              <a:t>7/27/2023</a:t>
            </a:fld>
            <a:endParaRPr lang="en-US"/>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1083" tIns="45542" rIns="91083" bIns="45542" rtlCol="0" anchor="ctr"/>
          <a:lstStyle/>
          <a:p>
            <a:endParaRPr lang="en-US"/>
          </a:p>
        </p:txBody>
      </p:sp>
      <p:sp>
        <p:nvSpPr>
          <p:cNvPr id="5" name="Notes Placeholder 4"/>
          <p:cNvSpPr>
            <a:spLocks noGrp="1"/>
          </p:cNvSpPr>
          <p:nvPr>
            <p:ph type="body" sz="quarter" idx="3"/>
          </p:nvPr>
        </p:nvSpPr>
        <p:spPr>
          <a:xfrm>
            <a:off x="697869" y="4467701"/>
            <a:ext cx="5589263" cy="3655537"/>
          </a:xfrm>
          <a:prstGeom prst="rect">
            <a:avLst/>
          </a:prstGeom>
        </p:spPr>
        <p:txBody>
          <a:bodyPr vert="horz" lIns="91083" tIns="45542" rIns="91083" bIns="455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249"/>
            <a:ext cx="3026729" cy="465452"/>
          </a:xfrm>
          <a:prstGeom prst="rect">
            <a:avLst/>
          </a:prstGeom>
        </p:spPr>
        <p:txBody>
          <a:bodyPr vert="horz" lIns="91083" tIns="45542" rIns="91083" bIns="45542" rtlCol="0" anchor="b"/>
          <a:lstStyle>
            <a:lvl1pPr algn="l">
              <a:defRPr sz="1200"/>
            </a:lvl1pPr>
          </a:lstStyle>
          <a:p>
            <a:endParaRPr lang="en-US"/>
          </a:p>
        </p:txBody>
      </p:sp>
      <p:sp>
        <p:nvSpPr>
          <p:cNvPr id="7" name="Slide Number Placeholder 6"/>
          <p:cNvSpPr>
            <a:spLocks noGrp="1"/>
          </p:cNvSpPr>
          <p:nvPr>
            <p:ph type="sldNum" sz="quarter" idx="5"/>
          </p:nvPr>
        </p:nvSpPr>
        <p:spPr>
          <a:xfrm>
            <a:off x="3956693" y="8818249"/>
            <a:ext cx="3026729" cy="465452"/>
          </a:xfrm>
          <a:prstGeom prst="rect">
            <a:avLst/>
          </a:prstGeom>
        </p:spPr>
        <p:txBody>
          <a:bodyPr vert="horz" lIns="91083" tIns="45542" rIns="91083" bIns="45542" rtlCol="0" anchor="b"/>
          <a:lstStyle>
            <a:lvl1pPr algn="r">
              <a:defRPr sz="1200"/>
            </a:lvl1pPr>
          </a:lstStyle>
          <a:p>
            <a:fld id="{BC002A71-00F9-4230-A9A5-BB249572DAEA}" type="slidenum">
              <a:rPr lang="en-US" smtClean="0"/>
              <a:t>‹#›</a:t>
            </a:fld>
            <a:endParaRPr lang="en-US"/>
          </a:p>
        </p:txBody>
      </p:sp>
    </p:spTree>
    <p:extLst>
      <p:ext uri="{BB962C8B-B14F-4D97-AF65-F5344CB8AC3E}">
        <p14:creationId xmlns:p14="http://schemas.microsoft.com/office/powerpoint/2010/main" val="4244130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002A71-00F9-4230-A9A5-BB249572DAEA}" type="slidenum">
              <a:rPr lang="en-US" smtClean="0"/>
              <a:t>7</a:t>
            </a:fld>
            <a:endParaRPr lang="en-US"/>
          </a:p>
        </p:txBody>
      </p:sp>
    </p:spTree>
    <p:extLst>
      <p:ext uri="{BB962C8B-B14F-4D97-AF65-F5344CB8AC3E}">
        <p14:creationId xmlns:p14="http://schemas.microsoft.com/office/powerpoint/2010/main" val="1674542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49B740-16B6-4213-98F0-C798C23FFB06}"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5796D-0B01-41C4-AA37-2759267B1FD8}" type="slidenum">
              <a:rPr lang="en-US" smtClean="0"/>
              <a:t>‹#›</a:t>
            </a:fld>
            <a:endParaRPr lang="en-US"/>
          </a:p>
        </p:txBody>
      </p:sp>
    </p:spTree>
    <p:extLst>
      <p:ext uri="{BB962C8B-B14F-4D97-AF65-F5344CB8AC3E}">
        <p14:creationId xmlns:p14="http://schemas.microsoft.com/office/powerpoint/2010/main" val="1861320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9B740-16B6-4213-98F0-C798C23FFB06}"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5796D-0B01-41C4-AA37-2759267B1FD8}" type="slidenum">
              <a:rPr lang="en-US" smtClean="0"/>
              <a:t>‹#›</a:t>
            </a:fld>
            <a:endParaRPr lang="en-US"/>
          </a:p>
        </p:txBody>
      </p:sp>
    </p:spTree>
    <p:extLst>
      <p:ext uri="{BB962C8B-B14F-4D97-AF65-F5344CB8AC3E}">
        <p14:creationId xmlns:p14="http://schemas.microsoft.com/office/powerpoint/2010/main" val="396150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9B740-16B6-4213-98F0-C798C23FFB06}"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5796D-0B01-41C4-AA37-2759267B1FD8}" type="slidenum">
              <a:rPr lang="en-US" smtClean="0"/>
              <a:t>‹#›</a:t>
            </a:fld>
            <a:endParaRPr lang="en-US"/>
          </a:p>
        </p:txBody>
      </p:sp>
    </p:spTree>
    <p:extLst>
      <p:ext uri="{BB962C8B-B14F-4D97-AF65-F5344CB8AC3E}">
        <p14:creationId xmlns:p14="http://schemas.microsoft.com/office/powerpoint/2010/main" val="141753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9B740-16B6-4213-98F0-C798C23FFB06}"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5796D-0B01-41C4-AA37-2759267B1FD8}" type="slidenum">
              <a:rPr lang="en-US" smtClean="0"/>
              <a:t>‹#›</a:t>
            </a:fld>
            <a:endParaRPr lang="en-US"/>
          </a:p>
        </p:txBody>
      </p:sp>
    </p:spTree>
    <p:extLst>
      <p:ext uri="{BB962C8B-B14F-4D97-AF65-F5344CB8AC3E}">
        <p14:creationId xmlns:p14="http://schemas.microsoft.com/office/powerpoint/2010/main" val="654540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49B740-16B6-4213-98F0-C798C23FFB06}"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5796D-0B01-41C4-AA37-2759267B1FD8}" type="slidenum">
              <a:rPr lang="en-US" smtClean="0"/>
              <a:t>‹#›</a:t>
            </a:fld>
            <a:endParaRPr lang="en-US"/>
          </a:p>
        </p:txBody>
      </p:sp>
    </p:spTree>
    <p:extLst>
      <p:ext uri="{BB962C8B-B14F-4D97-AF65-F5344CB8AC3E}">
        <p14:creationId xmlns:p14="http://schemas.microsoft.com/office/powerpoint/2010/main" val="3952261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49B740-16B6-4213-98F0-C798C23FFB06}"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5796D-0B01-41C4-AA37-2759267B1FD8}" type="slidenum">
              <a:rPr lang="en-US" smtClean="0"/>
              <a:t>‹#›</a:t>
            </a:fld>
            <a:endParaRPr lang="en-US"/>
          </a:p>
        </p:txBody>
      </p:sp>
    </p:spTree>
    <p:extLst>
      <p:ext uri="{BB962C8B-B14F-4D97-AF65-F5344CB8AC3E}">
        <p14:creationId xmlns:p14="http://schemas.microsoft.com/office/powerpoint/2010/main" val="2498632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49B740-16B6-4213-98F0-C798C23FFB06}" type="datetimeFigureOut">
              <a:rPr lang="en-US" smtClean="0"/>
              <a:t>7/27/2023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D5796D-0B01-41C4-AA37-2759267B1FD8}" type="slidenum">
              <a:rPr lang="en-US" smtClean="0"/>
              <a:t>‹#›</a:t>
            </a:fld>
            <a:endParaRPr lang="en-US"/>
          </a:p>
        </p:txBody>
      </p:sp>
    </p:spTree>
    <p:extLst>
      <p:ext uri="{BB962C8B-B14F-4D97-AF65-F5344CB8AC3E}">
        <p14:creationId xmlns:p14="http://schemas.microsoft.com/office/powerpoint/2010/main" val="404169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49B740-16B6-4213-98F0-C798C23FFB06}" type="datetimeFigureOut">
              <a:rPr lang="en-US" smtClean="0"/>
              <a:t>7/27/2023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D5796D-0B01-41C4-AA37-2759267B1FD8}" type="slidenum">
              <a:rPr lang="en-US" smtClean="0"/>
              <a:t>‹#›</a:t>
            </a:fld>
            <a:endParaRPr lang="en-US"/>
          </a:p>
        </p:txBody>
      </p:sp>
    </p:spTree>
    <p:extLst>
      <p:ext uri="{BB962C8B-B14F-4D97-AF65-F5344CB8AC3E}">
        <p14:creationId xmlns:p14="http://schemas.microsoft.com/office/powerpoint/2010/main" val="277035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9B740-16B6-4213-98F0-C798C23FFB06}" type="datetimeFigureOut">
              <a:rPr lang="en-US" smtClean="0"/>
              <a:t>7/27/2023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D5796D-0B01-41C4-AA37-2759267B1FD8}" type="slidenum">
              <a:rPr lang="en-US" smtClean="0"/>
              <a:t>‹#›</a:t>
            </a:fld>
            <a:endParaRPr lang="en-US"/>
          </a:p>
        </p:txBody>
      </p:sp>
    </p:spTree>
    <p:extLst>
      <p:ext uri="{BB962C8B-B14F-4D97-AF65-F5344CB8AC3E}">
        <p14:creationId xmlns:p14="http://schemas.microsoft.com/office/powerpoint/2010/main" val="3134066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49B740-16B6-4213-98F0-C798C23FFB06}"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5796D-0B01-41C4-AA37-2759267B1FD8}" type="slidenum">
              <a:rPr lang="en-US" smtClean="0"/>
              <a:t>‹#›</a:t>
            </a:fld>
            <a:endParaRPr lang="en-US"/>
          </a:p>
        </p:txBody>
      </p:sp>
    </p:spTree>
    <p:extLst>
      <p:ext uri="{BB962C8B-B14F-4D97-AF65-F5344CB8AC3E}">
        <p14:creationId xmlns:p14="http://schemas.microsoft.com/office/powerpoint/2010/main" val="341616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49B740-16B6-4213-98F0-C798C23FFB06}"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5796D-0B01-41C4-AA37-2759267B1FD8}" type="slidenum">
              <a:rPr lang="en-US" smtClean="0"/>
              <a:t>‹#›</a:t>
            </a:fld>
            <a:endParaRPr lang="en-US"/>
          </a:p>
        </p:txBody>
      </p:sp>
    </p:spTree>
    <p:extLst>
      <p:ext uri="{BB962C8B-B14F-4D97-AF65-F5344CB8AC3E}">
        <p14:creationId xmlns:p14="http://schemas.microsoft.com/office/powerpoint/2010/main" val="2615073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9B740-16B6-4213-98F0-C798C23FFB06}" type="datetimeFigureOut">
              <a:rPr lang="en-US" smtClean="0"/>
              <a:t>7/27/2023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5796D-0B01-41C4-AA37-2759267B1FD8}" type="slidenum">
              <a:rPr lang="en-US" smtClean="0"/>
              <a:t>‹#›</a:t>
            </a:fld>
            <a:endParaRPr lang="en-US"/>
          </a:p>
        </p:txBody>
      </p:sp>
    </p:spTree>
    <p:extLst>
      <p:ext uri="{BB962C8B-B14F-4D97-AF65-F5344CB8AC3E}">
        <p14:creationId xmlns:p14="http://schemas.microsoft.com/office/powerpoint/2010/main" val="17317306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hyperlink" Target="http://www.facebook.com/MCCSSS/" TargetMode="External"/><Relationship Id="rId3" Type="http://schemas.microsoft.com/office/2007/relationships/hdphoto" Target="../media/hdphoto1.wdp"/><Relationship Id="rId7" Type="http://schemas.openxmlformats.org/officeDocument/2006/relationships/hyperlink" Target="http://www.mccsss.marines.mil/" TargetMode="External"/><Relationship Id="rId12" Type="http://schemas.openxmlformats.org/officeDocument/2006/relationships/hyperlink" Target="https://fmonline.ousdc.osd.mil/default.aspx"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trngcmd.marines.mil/Units/South-Atlantic/MCCSSS/MCCSSS-Schools/Financial-Management/" TargetMode="External"/><Relationship Id="rId11" Type="http://schemas.openxmlformats.org/officeDocument/2006/relationships/hyperlink" Target="https://www.defensetravel.dod.mil/site/travelreg.cfm" TargetMode="External"/><Relationship Id="rId5" Type="http://schemas.openxmlformats.org/officeDocument/2006/relationships/image" Target="../media/image6.png"/><Relationship Id="rId10" Type="http://schemas.openxmlformats.org/officeDocument/2006/relationships/hyperlink" Target="https://comptroller.defense.gov/fmr/" TargetMode="External"/><Relationship Id="rId4" Type="http://schemas.openxmlformats.org/officeDocument/2006/relationships/image" Target="../media/image5.png"/><Relationship Id="rId9" Type="http://schemas.openxmlformats.org/officeDocument/2006/relationships/hyperlink" Target="https://www.marines.mil/Portals/59/MCO_7300.21B_FINAL_SIGNED.pdf"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9144000" cy="1619078"/>
            <a:chOff x="0" y="0"/>
            <a:chExt cx="9144000" cy="1619078"/>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0" y="0"/>
              <a:ext cx="9144000" cy="807244"/>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6392" y="156038"/>
              <a:ext cx="1463040" cy="146304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30" y="64598"/>
              <a:ext cx="1554480" cy="155448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gr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1999" r="2074"/>
          <a:stretch/>
        </p:blipFill>
        <p:spPr>
          <a:xfrm>
            <a:off x="1492110" y="1477679"/>
            <a:ext cx="6024282" cy="4448349"/>
          </a:xfrm>
          <a:prstGeom prst="rect">
            <a:avLst/>
          </a:prstGeom>
        </p:spPr>
      </p:pic>
      <p:sp>
        <p:nvSpPr>
          <p:cNvPr id="10" name="TextBox 9"/>
          <p:cNvSpPr txBox="1"/>
          <p:nvPr/>
        </p:nvSpPr>
        <p:spPr>
          <a:xfrm>
            <a:off x="0" y="6650251"/>
            <a:ext cx="9144000" cy="207749"/>
          </a:xfrm>
          <a:prstGeom prst="rect">
            <a:avLst/>
          </a:prstGeom>
          <a:noFill/>
        </p:spPr>
        <p:txBody>
          <a:bodyPr wrap="square" rtlCol="0">
            <a:spAutoFit/>
          </a:bodyPr>
          <a:lstStyle/>
          <a:p>
            <a:r>
              <a:rPr lang="en-US" sz="750" dirty="0"/>
              <a:t>Financial Management School                                                                                                                                                                                                                                                                                                                                 9 October 2018</a:t>
            </a:r>
          </a:p>
        </p:txBody>
      </p:sp>
    </p:spTree>
    <p:extLst>
      <p:ext uri="{BB962C8B-B14F-4D97-AF65-F5344CB8AC3E}">
        <p14:creationId xmlns:p14="http://schemas.microsoft.com/office/powerpoint/2010/main" val="3436057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0"/>
            <a:ext cx="9144000" cy="1285798"/>
            <a:chOff x="0" y="0"/>
            <a:chExt cx="9144000" cy="1285798"/>
          </a:xfrm>
        </p:grpSpPr>
        <p:pic>
          <p:nvPicPr>
            <p:cNvPr id="17" name="Picture 16"/>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0" y="0"/>
              <a:ext cx="9144000" cy="807244"/>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692" y="122520"/>
              <a:ext cx="1163278" cy="1163278"/>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30" y="64598"/>
              <a:ext cx="1221200" cy="122120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grpSp>
      <p:sp>
        <p:nvSpPr>
          <p:cNvPr id="5" name="Title 4"/>
          <p:cNvSpPr>
            <a:spLocks noGrp="1"/>
          </p:cNvSpPr>
          <p:nvPr>
            <p:ph type="title"/>
          </p:nvPr>
        </p:nvSpPr>
        <p:spPr>
          <a:xfrm>
            <a:off x="644509" y="-93464"/>
            <a:ext cx="7886700" cy="994172"/>
          </a:xfrm>
        </p:spPr>
        <p:txBody>
          <a:bodyPr>
            <a:normAutofit/>
          </a:bodyPr>
          <a:lstStyle/>
          <a:p>
            <a:pPr algn="ctr"/>
            <a:r>
              <a:rPr lang="en-US" sz="2800" b="1" dirty="0">
                <a:latin typeface="+mn-lt"/>
              </a:rPr>
              <a:t>What can I expect at work</a:t>
            </a:r>
            <a:br>
              <a:rPr lang="en-US" sz="2800" b="1" dirty="0">
                <a:latin typeface="+mn-lt"/>
              </a:rPr>
            </a:br>
            <a:r>
              <a:rPr lang="en-US" sz="2800" b="1" dirty="0">
                <a:latin typeface="+mn-lt"/>
              </a:rPr>
              <a:t>as a Disburser?</a:t>
            </a:r>
          </a:p>
        </p:txBody>
      </p:sp>
      <p:sp>
        <p:nvSpPr>
          <p:cNvPr id="8" name="Content Placeholder 7"/>
          <p:cNvSpPr>
            <a:spLocks noGrp="1"/>
          </p:cNvSpPr>
          <p:nvPr>
            <p:ph idx="1"/>
          </p:nvPr>
        </p:nvSpPr>
        <p:spPr/>
        <p:txBody>
          <a:bodyPr>
            <a:normAutofit fontScale="85000" lnSpcReduction="20000"/>
          </a:bodyPr>
          <a:lstStyle/>
          <a:p>
            <a:pPr marL="0" indent="0">
              <a:buNone/>
            </a:pPr>
            <a:r>
              <a:rPr lang="en-US" b="1" u="sng" dirty="0"/>
              <a:t>2ndLt &amp; 1stLt</a:t>
            </a:r>
            <a:r>
              <a:rPr lang="en-US" b="1" dirty="0"/>
              <a:t>:</a:t>
            </a:r>
            <a:endParaRPr lang="en-US" b="1" u="sng" dirty="0"/>
          </a:p>
          <a:p>
            <a:r>
              <a:rPr lang="en-US" dirty="0"/>
              <a:t>Daily work will consist of on-the-job training, certifying documents for payment, attending section coordination meetings, addressing customer service calls and emails, scheduling training, and personnel management. Lt Disbursing officers will typically be responsible for 10-20 Marines.</a:t>
            </a:r>
          </a:p>
          <a:p>
            <a:endParaRPr lang="en-US" dirty="0"/>
          </a:p>
          <a:p>
            <a:pPr marL="0" indent="0">
              <a:buNone/>
            </a:pPr>
            <a:r>
              <a:rPr lang="en-US" b="1" u="sng" dirty="0"/>
              <a:t>Captain</a:t>
            </a:r>
            <a:r>
              <a:rPr lang="en-US" b="1" dirty="0"/>
              <a:t>:</a:t>
            </a:r>
            <a:endParaRPr lang="en-US" b="1" u="sng" dirty="0"/>
          </a:p>
          <a:p>
            <a:r>
              <a:rPr lang="en-US" dirty="0"/>
              <a:t>Daily work will consist of certifying documents for payment, personnel management, coordination with other sections to conduct training and inspections, and compiling data from the section for various reports. Disbursing Captains will typically be responsible for 40-60 Marines. </a:t>
            </a:r>
          </a:p>
        </p:txBody>
      </p:sp>
      <p:sp>
        <p:nvSpPr>
          <p:cNvPr id="9" name="TextBox 8"/>
          <p:cNvSpPr txBox="1"/>
          <p:nvPr/>
        </p:nvSpPr>
        <p:spPr>
          <a:xfrm>
            <a:off x="0" y="6650251"/>
            <a:ext cx="9144000" cy="207749"/>
          </a:xfrm>
          <a:prstGeom prst="rect">
            <a:avLst/>
          </a:prstGeom>
          <a:noFill/>
        </p:spPr>
        <p:txBody>
          <a:bodyPr wrap="square" rtlCol="0">
            <a:spAutoFit/>
          </a:bodyPr>
          <a:lstStyle/>
          <a:p>
            <a:r>
              <a:rPr lang="en-US" sz="750" dirty="0"/>
              <a:t>Financial Management School                                                                                                                                                                                                                                                                                                                                 9 October 2018</a:t>
            </a:r>
          </a:p>
        </p:txBody>
      </p:sp>
    </p:spTree>
    <p:extLst>
      <p:ext uri="{BB962C8B-B14F-4D97-AF65-F5344CB8AC3E}">
        <p14:creationId xmlns:p14="http://schemas.microsoft.com/office/powerpoint/2010/main" val="2529876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0"/>
            <a:ext cx="9144000" cy="1285798"/>
            <a:chOff x="0" y="0"/>
            <a:chExt cx="9144000" cy="1285798"/>
          </a:xfrm>
        </p:grpSpPr>
        <p:pic>
          <p:nvPicPr>
            <p:cNvPr id="17" name="Picture 16"/>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0" y="0"/>
              <a:ext cx="9144000" cy="807244"/>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692" y="122520"/>
              <a:ext cx="1163278" cy="1163278"/>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30" y="64598"/>
              <a:ext cx="1221200" cy="122120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grpSp>
      <p:sp>
        <p:nvSpPr>
          <p:cNvPr id="5" name="Title 4"/>
          <p:cNvSpPr>
            <a:spLocks noGrp="1"/>
          </p:cNvSpPr>
          <p:nvPr>
            <p:ph type="title"/>
          </p:nvPr>
        </p:nvSpPr>
        <p:spPr>
          <a:xfrm>
            <a:off x="628650" y="-47647"/>
            <a:ext cx="7886700" cy="994172"/>
          </a:xfrm>
        </p:spPr>
        <p:txBody>
          <a:bodyPr>
            <a:normAutofit/>
          </a:bodyPr>
          <a:lstStyle/>
          <a:p>
            <a:pPr algn="ctr"/>
            <a:r>
              <a:rPr lang="en-US" sz="4000" b="1" dirty="0">
                <a:latin typeface="+mn-lt"/>
              </a:rPr>
              <a:t>DO/FO Assignments</a:t>
            </a:r>
          </a:p>
        </p:txBody>
      </p:sp>
      <p:sp>
        <p:nvSpPr>
          <p:cNvPr id="8" name="Content Placeholder 7"/>
          <p:cNvSpPr>
            <a:spLocks noGrp="1"/>
          </p:cNvSpPr>
          <p:nvPr>
            <p:ph idx="1"/>
          </p:nvPr>
        </p:nvSpPr>
        <p:spPr>
          <a:xfrm>
            <a:off x="817629" y="1848670"/>
            <a:ext cx="2005909" cy="3263504"/>
          </a:xfrm>
        </p:spPr>
        <p:txBody>
          <a:bodyPr>
            <a:normAutofit/>
          </a:bodyPr>
          <a:lstStyle/>
          <a:p>
            <a:pPr marL="0" indent="0">
              <a:buNone/>
            </a:pPr>
            <a:r>
              <a:rPr lang="en-US" b="1" u="sng" dirty="0"/>
              <a:t>West Coast</a:t>
            </a:r>
            <a:r>
              <a:rPr lang="en-US" b="1" dirty="0"/>
              <a:t>:</a:t>
            </a:r>
            <a:endParaRPr lang="en-US" b="1" u="sng" dirty="0"/>
          </a:p>
          <a:p>
            <a:r>
              <a:rPr lang="en-US" dirty="0"/>
              <a:t>Camp Pendleton</a:t>
            </a:r>
          </a:p>
          <a:p>
            <a:r>
              <a:rPr lang="en-US" dirty="0"/>
              <a:t>San Diego</a:t>
            </a:r>
          </a:p>
          <a:p>
            <a:endParaRPr lang="en-US" dirty="0"/>
          </a:p>
        </p:txBody>
      </p:sp>
      <p:sp>
        <p:nvSpPr>
          <p:cNvPr id="2" name="TextBox 1"/>
          <p:cNvSpPr txBox="1"/>
          <p:nvPr/>
        </p:nvSpPr>
        <p:spPr>
          <a:xfrm>
            <a:off x="3449991" y="1756325"/>
            <a:ext cx="2668508" cy="1815882"/>
          </a:xfrm>
          <a:prstGeom prst="rect">
            <a:avLst/>
          </a:prstGeom>
          <a:noFill/>
        </p:spPr>
        <p:txBody>
          <a:bodyPr wrap="square" rtlCol="0">
            <a:spAutoFit/>
          </a:bodyPr>
          <a:lstStyle/>
          <a:p>
            <a:r>
              <a:rPr lang="en-US" sz="2800" b="1" u="sng" dirty="0"/>
              <a:t>East Coast</a:t>
            </a:r>
            <a:r>
              <a:rPr lang="en-US" sz="2800" b="1" dirty="0"/>
              <a:t>:</a:t>
            </a:r>
            <a:r>
              <a:rPr lang="en-US" sz="2800" b="1" u="sng" dirty="0"/>
              <a:t> </a:t>
            </a:r>
          </a:p>
          <a:p>
            <a:pPr marL="342900" indent="-342900">
              <a:buFont typeface="Arial" panose="020B0604020202020204" pitchFamily="34" charset="0"/>
              <a:buChar char="•"/>
            </a:pPr>
            <a:r>
              <a:rPr lang="en-US" sz="2800" dirty="0"/>
              <a:t>Camp Lejeune</a:t>
            </a:r>
          </a:p>
          <a:p>
            <a:pPr marL="342900" indent="-342900">
              <a:buFont typeface="Arial" panose="020B0604020202020204" pitchFamily="34" charset="0"/>
              <a:buChar char="•"/>
            </a:pPr>
            <a:r>
              <a:rPr lang="en-US" sz="2800" dirty="0"/>
              <a:t>Quantico</a:t>
            </a:r>
          </a:p>
          <a:p>
            <a:pPr marL="342900" indent="-342900">
              <a:buFont typeface="Arial" panose="020B0604020202020204" pitchFamily="34" charset="0"/>
              <a:buChar char="•"/>
            </a:pPr>
            <a:r>
              <a:rPr lang="en-US" sz="2800" dirty="0"/>
              <a:t>Parris Island</a:t>
            </a:r>
          </a:p>
        </p:txBody>
      </p:sp>
      <p:sp>
        <p:nvSpPr>
          <p:cNvPr id="3" name="TextBox 2"/>
          <p:cNvSpPr txBox="1"/>
          <p:nvPr/>
        </p:nvSpPr>
        <p:spPr>
          <a:xfrm>
            <a:off x="6402053" y="1730852"/>
            <a:ext cx="3483887" cy="1384995"/>
          </a:xfrm>
          <a:prstGeom prst="rect">
            <a:avLst/>
          </a:prstGeom>
          <a:noFill/>
        </p:spPr>
        <p:txBody>
          <a:bodyPr wrap="square" rtlCol="0">
            <a:spAutoFit/>
          </a:bodyPr>
          <a:lstStyle/>
          <a:p>
            <a:r>
              <a:rPr lang="en-US" sz="2800" b="1" u="sng"/>
              <a:t>Overseas</a:t>
            </a:r>
            <a:r>
              <a:rPr lang="en-US" sz="2800" b="1"/>
              <a:t>:</a:t>
            </a:r>
            <a:endParaRPr lang="en-US" sz="2800" b="1" u="sng" dirty="0"/>
          </a:p>
          <a:p>
            <a:pPr marL="342900" indent="-342900">
              <a:buFont typeface="Arial" panose="020B0604020202020204" pitchFamily="34" charset="0"/>
              <a:buChar char="•"/>
            </a:pPr>
            <a:r>
              <a:rPr lang="en-US" sz="2800" dirty="0"/>
              <a:t>Okinawa</a:t>
            </a:r>
          </a:p>
          <a:p>
            <a:pPr marL="342900" indent="-342900">
              <a:buFont typeface="Arial" panose="020B0604020202020204" pitchFamily="34" charset="0"/>
              <a:buChar char="•"/>
            </a:pPr>
            <a:r>
              <a:rPr lang="en-US" sz="2800" dirty="0"/>
              <a:t>Hawaii</a:t>
            </a:r>
          </a:p>
        </p:txBody>
      </p:sp>
      <p:sp>
        <p:nvSpPr>
          <p:cNvPr id="10" name="TextBox 9"/>
          <p:cNvSpPr txBox="1"/>
          <p:nvPr/>
        </p:nvSpPr>
        <p:spPr>
          <a:xfrm>
            <a:off x="0" y="6650251"/>
            <a:ext cx="9144000" cy="207749"/>
          </a:xfrm>
          <a:prstGeom prst="rect">
            <a:avLst/>
          </a:prstGeom>
          <a:noFill/>
        </p:spPr>
        <p:txBody>
          <a:bodyPr wrap="square" rtlCol="0">
            <a:spAutoFit/>
          </a:bodyPr>
          <a:lstStyle/>
          <a:p>
            <a:r>
              <a:rPr lang="en-US" sz="750" dirty="0"/>
              <a:t>Financial Management School                                                                                                                                                                                                                                                                                                                                 9 October 2018</a:t>
            </a:r>
          </a:p>
        </p:txBody>
      </p:sp>
    </p:spTree>
    <p:extLst>
      <p:ext uri="{BB962C8B-B14F-4D97-AF65-F5344CB8AC3E}">
        <p14:creationId xmlns:p14="http://schemas.microsoft.com/office/powerpoint/2010/main" val="3573052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0" y="0"/>
            <a:ext cx="9144000" cy="1285798"/>
            <a:chOff x="0" y="0"/>
            <a:chExt cx="9144000" cy="1285798"/>
          </a:xfrm>
        </p:grpSpPr>
        <p:pic>
          <p:nvPicPr>
            <p:cNvPr id="21" name="Picture 20"/>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0" y="0"/>
              <a:ext cx="9144000" cy="807244"/>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692" y="122520"/>
              <a:ext cx="1163278" cy="1163278"/>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30" y="64598"/>
              <a:ext cx="1221200" cy="122120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grpSp>
      <p:sp>
        <p:nvSpPr>
          <p:cNvPr id="5" name="Title 4"/>
          <p:cNvSpPr>
            <a:spLocks noGrp="1"/>
          </p:cNvSpPr>
          <p:nvPr>
            <p:ph type="title"/>
          </p:nvPr>
        </p:nvSpPr>
        <p:spPr>
          <a:xfrm>
            <a:off x="628650" y="-47647"/>
            <a:ext cx="7886700" cy="994172"/>
          </a:xfrm>
        </p:spPr>
        <p:txBody>
          <a:bodyPr>
            <a:normAutofit/>
          </a:bodyPr>
          <a:lstStyle/>
          <a:p>
            <a:pPr algn="ctr"/>
            <a:r>
              <a:rPr lang="en-US" sz="4000" b="1" dirty="0">
                <a:latin typeface="+mn-lt"/>
              </a:rPr>
              <a:t>Deployment Opportunities</a:t>
            </a:r>
          </a:p>
        </p:txBody>
      </p:sp>
      <p:sp>
        <p:nvSpPr>
          <p:cNvPr id="8" name="Content Placeholder 7"/>
          <p:cNvSpPr>
            <a:spLocks noGrp="1"/>
          </p:cNvSpPr>
          <p:nvPr>
            <p:ph idx="1"/>
          </p:nvPr>
        </p:nvSpPr>
        <p:spPr/>
        <p:txBody>
          <a:bodyPr>
            <a:normAutofit fontScale="92500" lnSpcReduction="10000"/>
          </a:bodyPr>
          <a:lstStyle/>
          <a:p>
            <a:pPr marL="0" indent="0">
              <a:buNone/>
            </a:pPr>
            <a:r>
              <a:rPr lang="en-US" dirty="0"/>
              <a:t>Whenever and wherever a MAGTF deploys, Comptroller and Disbursing skillsets are required to support the mission.  Current 3404 deployment opportunities are:</a:t>
            </a:r>
          </a:p>
          <a:p>
            <a:r>
              <a:rPr lang="en-US" dirty="0"/>
              <a:t>Special Purpose </a:t>
            </a:r>
            <a:r>
              <a:rPr lang="en-US" dirty="0" err="1"/>
              <a:t>MAGTF</a:t>
            </a:r>
            <a:endParaRPr lang="en-US" dirty="0"/>
          </a:p>
          <a:p>
            <a:r>
              <a:rPr lang="en-US" dirty="0"/>
              <a:t>Marine Expeditionary Units</a:t>
            </a:r>
          </a:p>
          <a:p>
            <a:r>
              <a:rPr lang="en-US" dirty="0"/>
              <a:t>Supporting units in Afghanistan</a:t>
            </a:r>
          </a:p>
          <a:p>
            <a:r>
              <a:rPr lang="en-US" dirty="0"/>
              <a:t>Supporting units in Iraq/Syria</a:t>
            </a:r>
          </a:p>
          <a:p>
            <a:r>
              <a:rPr lang="en-US" dirty="0"/>
              <a:t>Korea</a:t>
            </a:r>
          </a:p>
          <a:p>
            <a:r>
              <a:rPr lang="en-US" dirty="0"/>
              <a:t>Other Individual Augment (IA) billets, e.g. advisor billets in Pakistan or Kuwait.  </a:t>
            </a:r>
          </a:p>
        </p:txBody>
      </p:sp>
      <p:sp>
        <p:nvSpPr>
          <p:cNvPr id="9" name="TextBox 8"/>
          <p:cNvSpPr txBox="1"/>
          <p:nvPr/>
        </p:nvSpPr>
        <p:spPr>
          <a:xfrm>
            <a:off x="0" y="6650251"/>
            <a:ext cx="9144000" cy="207749"/>
          </a:xfrm>
          <a:prstGeom prst="rect">
            <a:avLst/>
          </a:prstGeom>
          <a:noFill/>
        </p:spPr>
        <p:txBody>
          <a:bodyPr wrap="square" rtlCol="0">
            <a:spAutoFit/>
          </a:bodyPr>
          <a:lstStyle/>
          <a:p>
            <a:r>
              <a:rPr lang="en-US" sz="750" dirty="0"/>
              <a:t>Financial Management School                                                                                                                                                                                                                                                                                                                                 9 October 2018</a:t>
            </a:r>
          </a:p>
        </p:txBody>
      </p:sp>
    </p:spTree>
    <p:extLst>
      <p:ext uri="{BB962C8B-B14F-4D97-AF65-F5344CB8AC3E}">
        <p14:creationId xmlns:p14="http://schemas.microsoft.com/office/powerpoint/2010/main" val="1675120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9144000" cy="1285798"/>
            <a:chOff x="0" y="0"/>
            <a:chExt cx="9144000" cy="1285798"/>
          </a:xfrm>
        </p:grpSpPr>
        <p:pic>
          <p:nvPicPr>
            <p:cNvPr id="16" name="Picture 15"/>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0" y="0"/>
              <a:ext cx="9144000" cy="807244"/>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692" y="122520"/>
              <a:ext cx="1163278" cy="1163278"/>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30" y="64598"/>
              <a:ext cx="1221200" cy="122120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grpSp>
      <p:sp>
        <p:nvSpPr>
          <p:cNvPr id="5" name="Title 4"/>
          <p:cNvSpPr>
            <a:spLocks noGrp="1"/>
          </p:cNvSpPr>
          <p:nvPr>
            <p:ph type="title"/>
          </p:nvPr>
        </p:nvSpPr>
        <p:spPr>
          <a:xfrm>
            <a:off x="628650" y="-78496"/>
            <a:ext cx="7886700" cy="994172"/>
          </a:xfrm>
        </p:spPr>
        <p:txBody>
          <a:bodyPr>
            <a:normAutofit/>
          </a:bodyPr>
          <a:lstStyle/>
          <a:p>
            <a:pPr algn="ctr"/>
            <a:r>
              <a:rPr lang="en-US" sz="4000" b="1" dirty="0">
                <a:latin typeface="+mn-lt"/>
              </a:rPr>
              <a:t>Common Acronyms</a:t>
            </a:r>
          </a:p>
        </p:txBody>
      </p:sp>
      <p:sp>
        <p:nvSpPr>
          <p:cNvPr id="3" name="Content Placeholder 2"/>
          <p:cNvSpPr>
            <a:spLocks noGrp="1"/>
          </p:cNvSpPr>
          <p:nvPr>
            <p:ph idx="1"/>
          </p:nvPr>
        </p:nvSpPr>
        <p:spPr/>
        <p:txBody>
          <a:bodyPr>
            <a:normAutofit fontScale="85000" lnSpcReduction="10000"/>
          </a:bodyPr>
          <a:lstStyle/>
          <a:p>
            <a:r>
              <a:rPr lang="en-US" b="1" dirty="0"/>
              <a:t>DAI: </a:t>
            </a:r>
            <a:r>
              <a:rPr lang="en-US" dirty="0"/>
              <a:t>Defense Agency Initiative</a:t>
            </a:r>
          </a:p>
          <a:p>
            <a:r>
              <a:rPr lang="en-US" b="1" dirty="0"/>
              <a:t>ARMS:</a:t>
            </a:r>
            <a:r>
              <a:rPr lang="en-US" dirty="0"/>
              <a:t> Access Request Management Service</a:t>
            </a:r>
          </a:p>
          <a:p>
            <a:r>
              <a:rPr lang="en-US" b="1" dirty="0"/>
              <a:t>MSC: </a:t>
            </a:r>
            <a:r>
              <a:rPr lang="en-US" dirty="0"/>
              <a:t>Major Subordinate Command</a:t>
            </a:r>
            <a:endParaRPr lang="en-US" b="1" dirty="0"/>
          </a:p>
          <a:p>
            <a:r>
              <a:rPr lang="en-US" b="1" dirty="0"/>
              <a:t>REA: </a:t>
            </a:r>
            <a:r>
              <a:rPr lang="en-US" dirty="0"/>
              <a:t>Research, Evaluation, and Analysis</a:t>
            </a:r>
            <a:endParaRPr lang="en-US" b="1" dirty="0"/>
          </a:p>
          <a:p>
            <a:r>
              <a:rPr lang="en-US" b="1" dirty="0"/>
              <a:t>FMRO: </a:t>
            </a:r>
            <a:r>
              <a:rPr lang="en-US" dirty="0"/>
              <a:t>Financial Management Resource Office (or Officer)</a:t>
            </a:r>
            <a:endParaRPr lang="en-US" b="1" dirty="0"/>
          </a:p>
          <a:p>
            <a:r>
              <a:rPr lang="en-US" b="1" dirty="0"/>
              <a:t>FMRA: </a:t>
            </a:r>
            <a:r>
              <a:rPr lang="en-US" dirty="0"/>
              <a:t>Financial Management Resource Analyst</a:t>
            </a:r>
            <a:endParaRPr lang="en-US" b="1" dirty="0"/>
          </a:p>
          <a:p>
            <a:r>
              <a:rPr lang="en-US" b="1" dirty="0"/>
              <a:t>RFA: </a:t>
            </a:r>
            <a:r>
              <a:rPr lang="en-US" dirty="0"/>
              <a:t>Resources, Finance, Accounting (Headquarters Marine Corps accounting office)</a:t>
            </a:r>
            <a:endParaRPr lang="en-US" b="1" dirty="0"/>
          </a:p>
          <a:p>
            <a:r>
              <a:rPr lang="en-US" b="1" dirty="0"/>
              <a:t>DTS: </a:t>
            </a:r>
            <a:r>
              <a:rPr lang="en-US" dirty="0"/>
              <a:t>Defense Travel System</a:t>
            </a:r>
            <a:endParaRPr lang="en-US" b="1" dirty="0"/>
          </a:p>
          <a:p>
            <a:r>
              <a:rPr lang="en-US" b="1" dirty="0"/>
              <a:t>GCSS - MC:</a:t>
            </a:r>
            <a:r>
              <a:rPr lang="en-US" dirty="0"/>
              <a:t> Global Combat Support System – Marine Corps</a:t>
            </a:r>
          </a:p>
        </p:txBody>
      </p:sp>
      <p:sp>
        <p:nvSpPr>
          <p:cNvPr id="8" name="TextBox 7"/>
          <p:cNvSpPr txBox="1"/>
          <p:nvPr/>
        </p:nvSpPr>
        <p:spPr>
          <a:xfrm>
            <a:off x="0" y="6650251"/>
            <a:ext cx="9144000" cy="207749"/>
          </a:xfrm>
          <a:prstGeom prst="rect">
            <a:avLst/>
          </a:prstGeom>
          <a:noFill/>
        </p:spPr>
        <p:txBody>
          <a:bodyPr wrap="square" rtlCol="0">
            <a:spAutoFit/>
          </a:bodyPr>
          <a:lstStyle/>
          <a:p>
            <a:r>
              <a:rPr lang="en-US" sz="750" dirty="0"/>
              <a:t>Financial Management School                                                                                                                                                                                                                                                                                                                                 9 October 2018</a:t>
            </a:r>
          </a:p>
        </p:txBody>
      </p:sp>
    </p:spTree>
    <p:extLst>
      <p:ext uri="{BB962C8B-B14F-4D97-AF65-F5344CB8AC3E}">
        <p14:creationId xmlns:p14="http://schemas.microsoft.com/office/powerpoint/2010/main" val="796826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0"/>
            <a:ext cx="9144000" cy="1285798"/>
            <a:chOff x="0" y="0"/>
            <a:chExt cx="9144000" cy="1285798"/>
          </a:xfrm>
        </p:grpSpPr>
        <p:pic>
          <p:nvPicPr>
            <p:cNvPr id="17" name="Picture 16"/>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0" y="0"/>
              <a:ext cx="9144000" cy="807244"/>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692" y="122520"/>
              <a:ext cx="1163278" cy="1163278"/>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30" y="64598"/>
              <a:ext cx="1221200" cy="122120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grpSp>
      <p:sp>
        <p:nvSpPr>
          <p:cNvPr id="5" name="Title 4"/>
          <p:cNvSpPr>
            <a:spLocks noGrp="1"/>
          </p:cNvSpPr>
          <p:nvPr>
            <p:ph type="title"/>
          </p:nvPr>
        </p:nvSpPr>
        <p:spPr>
          <a:xfrm>
            <a:off x="657611" y="-93466"/>
            <a:ext cx="7886700" cy="994172"/>
          </a:xfrm>
        </p:spPr>
        <p:txBody>
          <a:bodyPr>
            <a:normAutofit/>
          </a:bodyPr>
          <a:lstStyle/>
          <a:p>
            <a:pPr algn="ctr"/>
            <a:r>
              <a:rPr lang="en-US" sz="2800" b="1" dirty="0">
                <a:latin typeface="+mn-lt"/>
              </a:rPr>
              <a:t>What Resources are Available Now?</a:t>
            </a:r>
            <a:br>
              <a:rPr lang="en-US" sz="2800" b="1" dirty="0">
                <a:latin typeface="+mn-lt"/>
              </a:rPr>
            </a:br>
            <a:r>
              <a:rPr lang="en-US" sz="2800" b="1" dirty="0">
                <a:latin typeface="+mn-lt"/>
              </a:rPr>
              <a:t>OPEN SOURCE</a:t>
            </a:r>
          </a:p>
        </p:txBody>
      </p:sp>
      <p:sp>
        <p:nvSpPr>
          <p:cNvPr id="8" name="TextBox 7"/>
          <p:cNvSpPr txBox="1"/>
          <p:nvPr/>
        </p:nvSpPr>
        <p:spPr>
          <a:xfrm>
            <a:off x="0" y="6650251"/>
            <a:ext cx="9144000" cy="207749"/>
          </a:xfrm>
          <a:prstGeom prst="rect">
            <a:avLst/>
          </a:prstGeom>
          <a:noFill/>
        </p:spPr>
        <p:txBody>
          <a:bodyPr wrap="square" rtlCol="0">
            <a:spAutoFit/>
          </a:bodyPr>
          <a:lstStyle/>
          <a:p>
            <a:r>
              <a:rPr lang="en-US" sz="750" dirty="0"/>
              <a:t>Financial Management School                                                                                                                                                                                                                                                                                                                                 9 October 2018</a:t>
            </a:r>
          </a:p>
        </p:txBody>
      </p:sp>
      <p:sp>
        <p:nvSpPr>
          <p:cNvPr id="10" name="Rectangle 9"/>
          <p:cNvSpPr/>
          <p:nvPr/>
        </p:nvSpPr>
        <p:spPr>
          <a:xfrm>
            <a:off x="706630" y="1647382"/>
            <a:ext cx="8341340" cy="4201150"/>
          </a:xfrm>
          <a:prstGeom prst="rect">
            <a:avLst/>
          </a:prstGeom>
        </p:spPr>
        <p:txBody>
          <a:bodyPr wrap="square">
            <a:spAutoFit/>
          </a:bodyPr>
          <a:lstStyle/>
          <a:p>
            <a:pPr marL="342900" indent="-342900">
              <a:buFont typeface="Arial" panose="020B0604020202020204" pitchFamily="34" charset="0"/>
              <a:buChar char="•"/>
            </a:pPr>
            <a:r>
              <a:rPr lang="en-US" sz="2100" dirty="0">
                <a:solidFill>
                  <a:srgbClr val="000000"/>
                </a:solidFill>
                <a:cs typeface="Times New Roman" panose="02020603050405020304" pitchFamily="18" charset="0"/>
              </a:rPr>
              <a:t>Financial Management School webpage </a:t>
            </a:r>
          </a:p>
          <a:p>
            <a:pPr lvl="1"/>
            <a:r>
              <a:rPr lang="en-US" sz="1500" dirty="0">
                <a:solidFill>
                  <a:srgbClr val="000000"/>
                </a:solidFill>
                <a:cs typeface="Times New Roman" panose="02020603050405020304" pitchFamily="18" charset="0"/>
                <a:hlinkClick r:id="rId6"/>
              </a:rPr>
              <a:t>https://www.trngcmd.marines.mil/Units/South-Atlantic/MCCSSS/MCCSSS-Schools/Financial-Management/</a:t>
            </a:r>
            <a:endParaRPr lang="en-US" sz="1500" dirty="0">
              <a:solidFill>
                <a:srgbClr val="000000"/>
              </a:solidFill>
              <a:cs typeface="Times New Roman" panose="02020603050405020304" pitchFamily="18" charset="0"/>
            </a:endParaRPr>
          </a:p>
          <a:p>
            <a:pPr marL="342900" indent="-342900">
              <a:buFont typeface="Arial" panose="020B0604020202020204" pitchFamily="34" charset="0"/>
              <a:buChar char="•"/>
            </a:pPr>
            <a:r>
              <a:rPr lang="en-US" sz="2100" dirty="0">
                <a:solidFill>
                  <a:srgbClr val="000000"/>
                </a:solidFill>
                <a:cs typeface="Times New Roman" panose="02020603050405020304" pitchFamily="18" charset="0"/>
              </a:rPr>
              <a:t>Marine Corps Combat Service Support Schools (MCCSSS) webpage</a:t>
            </a:r>
          </a:p>
          <a:p>
            <a:pPr lvl="1"/>
            <a:r>
              <a:rPr lang="en-US" sz="1500" dirty="0">
                <a:solidFill>
                  <a:srgbClr val="000000"/>
                </a:solidFill>
                <a:cs typeface="Times New Roman" panose="02020603050405020304" pitchFamily="18" charset="0"/>
                <a:hlinkClick r:id="rId7"/>
              </a:rPr>
              <a:t>https://www.trngcmd.marines.mil/Units/South-Atlantic/MCCSSS/</a:t>
            </a:r>
            <a:endParaRPr lang="en-US" sz="1500" dirty="0">
              <a:solidFill>
                <a:srgbClr val="000000"/>
              </a:solidFill>
              <a:cs typeface="Times New Roman" panose="02020603050405020304" pitchFamily="18" charset="0"/>
            </a:endParaRPr>
          </a:p>
          <a:p>
            <a:pPr marL="342900" indent="-342900">
              <a:buFont typeface="Arial" panose="020B0604020202020204" pitchFamily="34" charset="0"/>
              <a:buChar char="•"/>
            </a:pPr>
            <a:r>
              <a:rPr lang="en-US" sz="2100" dirty="0">
                <a:solidFill>
                  <a:srgbClr val="000000"/>
                </a:solidFill>
                <a:cs typeface="Times New Roman" panose="02020603050405020304" pitchFamily="18" charset="0"/>
              </a:rPr>
              <a:t>MCCSSS Facebook page </a:t>
            </a:r>
          </a:p>
          <a:p>
            <a:pPr lvl="1"/>
            <a:r>
              <a:rPr lang="en-US" sz="1500" dirty="0">
                <a:solidFill>
                  <a:srgbClr val="FF0000"/>
                </a:solidFill>
                <a:cs typeface="Times New Roman" panose="02020603050405020304" pitchFamily="18" charset="0"/>
                <a:hlinkClick r:id="rId8"/>
              </a:rPr>
              <a:t>http://www.facebook.com/MCCSSS/</a:t>
            </a:r>
            <a:endParaRPr lang="en-US" sz="1500" dirty="0">
              <a:solidFill>
                <a:srgbClr val="FF0000"/>
              </a:solidFill>
              <a:cs typeface="Times New Roman" panose="02020603050405020304" pitchFamily="18" charset="0"/>
            </a:endParaRPr>
          </a:p>
          <a:p>
            <a:pPr marL="342900" indent="-342900">
              <a:buFont typeface="Arial" panose="020B0604020202020204" pitchFamily="34" charset="0"/>
              <a:buChar char="•"/>
            </a:pPr>
            <a:r>
              <a:rPr lang="en-US" sz="2100" dirty="0">
                <a:solidFill>
                  <a:srgbClr val="000000"/>
                </a:solidFill>
                <a:cs typeface="Times New Roman" panose="02020603050405020304" pitchFamily="18" charset="0"/>
              </a:rPr>
              <a:t>Marine Corps Financial Management Standard Operating Procedures</a:t>
            </a:r>
          </a:p>
          <a:p>
            <a:pPr lvl="1"/>
            <a:r>
              <a:rPr lang="en-US" sz="1500" dirty="0">
                <a:cs typeface="Times New Roman" panose="02020603050405020304" pitchFamily="18" charset="0"/>
                <a:hlinkClick r:id="rId9"/>
              </a:rPr>
              <a:t>https://www.marines.mi</a:t>
            </a:r>
            <a:r>
              <a:rPr lang="en-US" sz="1500" b="1" dirty="0">
                <a:cs typeface="Times New Roman" panose="02020603050405020304" pitchFamily="18" charset="0"/>
                <a:hlinkClick r:id="rId9"/>
              </a:rPr>
              <a:t>l</a:t>
            </a:r>
            <a:r>
              <a:rPr lang="en-US" sz="1500" dirty="0">
                <a:cs typeface="Times New Roman" panose="02020603050405020304" pitchFamily="18" charset="0"/>
                <a:hlinkClick r:id="rId9"/>
              </a:rPr>
              <a:t>/Portals/59/MCO_7300.21B_FINAL_SIGNED.pdf</a:t>
            </a:r>
            <a:endParaRPr lang="en-US" sz="1500" dirty="0">
              <a:cs typeface="Times New Roman" panose="02020603050405020304" pitchFamily="18" charset="0"/>
            </a:endParaRPr>
          </a:p>
          <a:p>
            <a:pPr marL="342900" indent="-342900">
              <a:buFont typeface="Arial" panose="020B0604020202020204" pitchFamily="34" charset="0"/>
              <a:buChar char="•"/>
            </a:pPr>
            <a:r>
              <a:rPr lang="en-US" sz="2100" dirty="0">
                <a:cs typeface="Times New Roman" panose="02020603050405020304" pitchFamily="18" charset="0"/>
              </a:rPr>
              <a:t>Department of Defense Financial Management Regulations (</a:t>
            </a:r>
            <a:r>
              <a:rPr lang="en-US" sz="2100" dirty="0" err="1">
                <a:cs typeface="Times New Roman" panose="02020603050405020304" pitchFamily="18" charset="0"/>
              </a:rPr>
              <a:t>DoDFMR</a:t>
            </a:r>
            <a:r>
              <a:rPr lang="en-US" sz="2100" dirty="0">
                <a:cs typeface="Times New Roman" panose="02020603050405020304" pitchFamily="18" charset="0"/>
              </a:rPr>
              <a:t>)</a:t>
            </a:r>
          </a:p>
          <a:p>
            <a:pPr lvl="1"/>
            <a:r>
              <a:rPr lang="en-US" sz="1500" dirty="0">
                <a:cs typeface="Times New Roman" panose="02020603050405020304" pitchFamily="18" charset="0"/>
                <a:hlinkClick r:id="rId10"/>
              </a:rPr>
              <a:t>https://comptroller.defense.gov/fmr/</a:t>
            </a:r>
            <a:r>
              <a:rPr lang="en-US" sz="1500" dirty="0">
                <a:cs typeface="Times New Roman" panose="02020603050405020304" pitchFamily="18" charset="0"/>
              </a:rPr>
              <a:t> </a:t>
            </a:r>
          </a:p>
          <a:p>
            <a:pPr marL="342900" indent="-342900">
              <a:buFont typeface="Arial" panose="020B0604020202020204" pitchFamily="34" charset="0"/>
              <a:buChar char="•"/>
            </a:pPr>
            <a:r>
              <a:rPr lang="en-US" sz="2100" dirty="0">
                <a:cs typeface="Times New Roman" panose="02020603050405020304" pitchFamily="18" charset="0"/>
              </a:rPr>
              <a:t>Joint Travel Regulations (JTR)</a:t>
            </a:r>
          </a:p>
          <a:p>
            <a:pPr lvl="1"/>
            <a:r>
              <a:rPr lang="en-US" sz="1500" dirty="0">
                <a:cs typeface="Times New Roman" panose="02020603050405020304" pitchFamily="18" charset="0"/>
                <a:hlinkClick r:id="rId11"/>
              </a:rPr>
              <a:t>https://www.defensetravel.dod.mil/site/travelreg.cfm</a:t>
            </a:r>
            <a:r>
              <a:rPr lang="en-US" sz="1500" dirty="0">
                <a:cs typeface="Times New Roman" panose="02020603050405020304" pitchFamily="18" charset="0"/>
              </a:rPr>
              <a:t> </a:t>
            </a:r>
          </a:p>
          <a:p>
            <a:pPr marL="342900" indent="-342900">
              <a:buFont typeface="Arial" panose="020B0604020202020204" pitchFamily="34" charset="0"/>
              <a:buChar char="•"/>
            </a:pPr>
            <a:r>
              <a:rPr lang="en-US" sz="2100" dirty="0">
                <a:solidFill>
                  <a:srgbClr val="000000"/>
                </a:solidFill>
                <a:cs typeface="Times New Roman" panose="02020603050405020304" pitchFamily="18" charset="0"/>
              </a:rPr>
              <a:t>Department of Defense, Financial Management Certification website</a:t>
            </a:r>
          </a:p>
          <a:p>
            <a:pPr lvl="1"/>
            <a:r>
              <a:rPr lang="en-US" sz="1500" dirty="0">
                <a:solidFill>
                  <a:srgbClr val="000000"/>
                </a:solidFill>
                <a:cs typeface="Times New Roman" panose="02020603050405020304" pitchFamily="18" charset="0"/>
                <a:hlinkClick r:id="rId12"/>
              </a:rPr>
              <a:t>https://fmonline.ousdc.osd.mil/default.aspx </a:t>
            </a:r>
            <a:r>
              <a:rPr lang="en-US" sz="1500" dirty="0">
                <a:solidFill>
                  <a:srgbClr val="000000"/>
                </a:solidFill>
                <a:cs typeface="Times New Roman" panose="02020603050405020304" pitchFamily="18" charset="0"/>
              </a:rPr>
              <a:t> </a:t>
            </a:r>
          </a:p>
        </p:txBody>
      </p:sp>
    </p:spTree>
    <p:extLst>
      <p:ext uri="{BB962C8B-B14F-4D97-AF65-F5344CB8AC3E}">
        <p14:creationId xmlns:p14="http://schemas.microsoft.com/office/powerpoint/2010/main" val="2319047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1285798"/>
            <a:chOff x="0" y="0"/>
            <a:chExt cx="9144000" cy="1285798"/>
          </a:xfrm>
        </p:grpSpPr>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0" y="0"/>
              <a:ext cx="9144000" cy="807244"/>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692" y="122520"/>
              <a:ext cx="1163278" cy="1163278"/>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30" y="64598"/>
              <a:ext cx="1221200" cy="122120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grpSp>
      <p:sp>
        <p:nvSpPr>
          <p:cNvPr id="5" name="Title 4"/>
          <p:cNvSpPr>
            <a:spLocks noGrp="1"/>
          </p:cNvSpPr>
          <p:nvPr>
            <p:ph type="title"/>
          </p:nvPr>
        </p:nvSpPr>
        <p:spPr>
          <a:xfrm>
            <a:off x="628650" y="-93464"/>
            <a:ext cx="7886700" cy="994172"/>
          </a:xfrm>
        </p:spPr>
        <p:txBody>
          <a:bodyPr>
            <a:normAutofit/>
          </a:bodyPr>
          <a:lstStyle/>
          <a:p>
            <a:pPr algn="ctr"/>
            <a:r>
              <a:rPr lang="en-US" sz="4000" b="1" dirty="0">
                <a:latin typeface="+mn-lt"/>
              </a:rPr>
              <a:t>Purpose of Smart Pack</a:t>
            </a:r>
          </a:p>
        </p:txBody>
      </p:sp>
      <p:sp>
        <p:nvSpPr>
          <p:cNvPr id="8" name="Content Placeholder 7"/>
          <p:cNvSpPr>
            <a:spLocks noGrp="1"/>
          </p:cNvSpPr>
          <p:nvPr>
            <p:ph idx="1"/>
          </p:nvPr>
        </p:nvSpPr>
        <p:spPr>
          <a:xfrm>
            <a:off x="628650" y="1646542"/>
            <a:ext cx="7886700" cy="4351338"/>
          </a:xfrm>
        </p:spPr>
        <p:txBody>
          <a:bodyPr>
            <a:normAutofit fontScale="92500" lnSpcReduction="10000"/>
          </a:bodyPr>
          <a:lstStyle/>
          <a:p>
            <a:pPr marL="0" indent="0" algn="just">
              <a:buNone/>
            </a:pPr>
            <a:r>
              <a:rPr lang="en-US" dirty="0"/>
              <a:t>The purpose of this document is to provide Officers who have been assigned the Financial Management Officer Military Occupational Specialty (MOS) of 3404 with a basic understanding of the roles and responsibilities of their appointed occupation. The 3404 MOS is a technical field that requires advanced level problem solving skills, critical thinking, and a broad understanding of Marine Corps operations and business processes.  There are two functional areas within the Financial Management MOS; Disbursing and Comptroller. Financial Management Officers will work in either the Disbursing or Comptroller Field at various points throughout their career. </a:t>
            </a:r>
            <a:endParaRPr lang="en-US" b="1" u="sng" dirty="0"/>
          </a:p>
        </p:txBody>
      </p:sp>
      <p:sp>
        <p:nvSpPr>
          <p:cNvPr id="9" name="TextBox 8"/>
          <p:cNvSpPr txBox="1"/>
          <p:nvPr/>
        </p:nvSpPr>
        <p:spPr>
          <a:xfrm>
            <a:off x="0" y="6650251"/>
            <a:ext cx="9144000" cy="207749"/>
          </a:xfrm>
          <a:prstGeom prst="rect">
            <a:avLst/>
          </a:prstGeom>
          <a:noFill/>
        </p:spPr>
        <p:txBody>
          <a:bodyPr wrap="square" rtlCol="0">
            <a:spAutoFit/>
          </a:bodyPr>
          <a:lstStyle/>
          <a:p>
            <a:r>
              <a:rPr lang="en-US" sz="750" dirty="0"/>
              <a:t>Financial Management School                                                                                                                                                                                                                                                                                                                                 9 October 2018</a:t>
            </a:r>
          </a:p>
        </p:txBody>
      </p:sp>
    </p:spTree>
    <p:extLst>
      <p:ext uri="{BB962C8B-B14F-4D97-AF65-F5344CB8AC3E}">
        <p14:creationId xmlns:p14="http://schemas.microsoft.com/office/powerpoint/2010/main" val="974381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1285798"/>
            <a:chOff x="0" y="0"/>
            <a:chExt cx="9144000" cy="1285798"/>
          </a:xfrm>
        </p:grpSpPr>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0" y="0"/>
              <a:ext cx="9144000" cy="807244"/>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692" y="122520"/>
              <a:ext cx="1163278" cy="1163278"/>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30" y="64598"/>
              <a:ext cx="1221200" cy="122120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grpSp>
      <p:sp>
        <p:nvSpPr>
          <p:cNvPr id="5" name="Title 4"/>
          <p:cNvSpPr>
            <a:spLocks noGrp="1"/>
          </p:cNvSpPr>
          <p:nvPr>
            <p:ph type="title"/>
          </p:nvPr>
        </p:nvSpPr>
        <p:spPr>
          <a:xfrm>
            <a:off x="706630" y="-93464"/>
            <a:ext cx="7886700" cy="994172"/>
          </a:xfrm>
        </p:spPr>
        <p:txBody>
          <a:bodyPr>
            <a:normAutofit/>
          </a:bodyPr>
          <a:lstStyle/>
          <a:p>
            <a:pPr algn="ctr"/>
            <a:r>
              <a:rPr lang="en-US" sz="4000" b="1" dirty="0">
                <a:latin typeface="+mn-lt"/>
              </a:rPr>
              <a:t>What is a 3404?</a:t>
            </a:r>
          </a:p>
        </p:txBody>
      </p:sp>
      <p:sp>
        <p:nvSpPr>
          <p:cNvPr id="8" name="Content Placeholder 7"/>
          <p:cNvSpPr>
            <a:spLocks noGrp="1"/>
          </p:cNvSpPr>
          <p:nvPr>
            <p:ph idx="1"/>
          </p:nvPr>
        </p:nvSpPr>
        <p:spPr>
          <a:xfrm>
            <a:off x="706629" y="1285798"/>
            <a:ext cx="7759701" cy="4979363"/>
          </a:xfrm>
        </p:spPr>
        <p:txBody>
          <a:bodyPr>
            <a:noAutofit/>
          </a:bodyPr>
          <a:lstStyle/>
          <a:p>
            <a:pPr marL="0" indent="0" algn="ctr">
              <a:lnSpc>
                <a:spcPct val="120000"/>
              </a:lnSpc>
              <a:buNone/>
            </a:pPr>
            <a:r>
              <a:rPr lang="en-US" sz="1600" b="1" dirty="0"/>
              <a:t>Official MOS Manual Definition</a:t>
            </a:r>
          </a:p>
          <a:p>
            <a:r>
              <a:rPr lang="en-US" sz="2000" dirty="0"/>
              <a:t>Financial Management Officers formulate and supervise the execution of policies and procedures pertaining to the financial management of appropriated funds in the operating forces and the shore establishment. The functional areas of assignment are: budget formulation and execution, finance, and resource evaluation and analysis.</a:t>
            </a:r>
          </a:p>
          <a:p>
            <a:pPr lvl="1"/>
            <a:r>
              <a:rPr lang="en-US" sz="1600" dirty="0"/>
              <a:t>(Comptroller) Budget formulation and execution duties include supervising the operations of a budget office or section; providing guidance for formulation of budgets; compiling budget estimates; and reviewing and monitoring budget performance and execution.</a:t>
            </a:r>
          </a:p>
          <a:p>
            <a:pPr lvl="1"/>
            <a:r>
              <a:rPr lang="en-US" sz="1600" dirty="0"/>
              <a:t>(Disbursing) Finance duties include supervising the operations of a finance office or section within a finance office; providing guidance procedures; ascertaining the validity of disbursements and the collection of public funds; and supervising and directing the legal expenditure of public funds.</a:t>
            </a:r>
          </a:p>
          <a:p>
            <a:pPr lvl="1"/>
            <a:r>
              <a:rPr lang="en-US" sz="1600" dirty="0"/>
              <a:t>(Comptroller) Resource evaluation and analysis functions may include the evaluation and analysis of resource management issues and problems; work station inspections; and external audits liaison.</a:t>
            </a:r>
          </a:p>
        </p:txBody>
      </p:sp>
      <p:sp>
        <p:nvSpPr>
          <p:cNvPr id="9" name="TextBox 8"/>
          <p:cNvSpPr txBox="1"/>
          <p:nvPr/>
        </p:nvSpPr>
        <p:spPr>
          <a:xfrm>
            <a:off x="0" y="6650251"/>
            <a:ext cx="9144000" cy="207749"/>
          </a:xfrm>
          <a:prstGeom prst="rect">
            <a:avLst/>
          </a:prstGeom>
          <a:noFill/>
        </p:spPr>
        <p:txBody>
          <a:bodyPr wrap="square" rtlCol="0">
            <a:spAutoFit/>
          </a:bodyPr>
          <a:lstStyle/>
          <a:p>
            <a:r>
              <a:rPr lang="en-US" sz="750" dirty="0"/>
              <a:t>Financial Management School                                                                                                                                                                                                                                                                                                                                 9 October 2018</a:t>
            </a:r>
          </a:p>
        </p:txBody>
      </p:sp>
    </p:spTree>
    <p:extLst>
      <p:ext uri="{BB962C8B-B14F-4D97-AF65-F5344CB8AC3E}">
        <p14:creationId xmlns:p14="http://schemas.microsoft.com/office/powerpoint/2010/main" val="2133114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0" y="0"/>
            <a:ext cx="9144000" cy="1285798"/>
            <a:chOff x="0" y="0"/>
            <a:chExt cx="9144000" cy="1285798"/>
          </a:xfrm>
        </p:grpSpPr>
        <p:pic>
          <p:nvPicPr>
            <p:cNvPr id="21" name="Picture 20"/>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0" y="0"/>
              <a:ext cx="9144000" cy="807244"/>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692" y="122520"/>
              <a:ext cx="1163278" cy="1163278"/>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30" y="64598"/>
              <a:ext cx="1221200" cy="122120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grpSp>
      <p:sp>
        <p:nvSpPr>
          <p:cNvPr id="5" name="Title 4"/>
          <p:cNvSpPr>
            <a:spLocks noGrp="1"/>
          </p:cNvSpPr>
          <p:nvPr>
            <p:ph type="title"/>
          </p:nvPr>
        </p:nvSpPr>
        <p:spPr>
          <a:xfrm>
            <a:off x="657611" y="-25799"/>
            <a:ext cx="7886700" cy="994172"/>
          </a:xfrm>
        </p:spPr>
        <p:txBody>
          <a:bodyPr>
            <a:normAutofit/>
          </a:bodyPr>
          <a:lstStyle/>
          <a:p>
            <a:pPr algn="ctr"/>
            <a:r>
              <a:rPr lang="en-US" sz="4000" b="1" dirty="0">
                <a:latin typeface="+mn-lt"/>
              </a:rPr>
              <a:t>What is a Comptroller Office?</a:t>
            </a:r>
          </a:p>
        </p:txBody>
      </p:sp>
      <p:sp>
        <p:nvSpPr>
          <p:cNvPr id="8" name="Content Placeholder 7"/>
          <p:cNvSpPr>
            <a:spLocks noGrp="1"/>
          </p:cNvSpPr>
          <p:nvPr>
            <p:ph idx="1"/>
          </p:nvPr>
        </p:nvSpPr>
        <p:spPr>
          <a:xfrm>
            <a:off x="706630" y="1981488"/>
            <a:ext cx="7886700" cy="4351338"/>
          </a:xfrm>
        </p:spPr>
        <p:txBody>
          <a:bodyPr>
            <a:normAutofit/>
          </a:bodyPr>
          <a:lstStyle/>
          <a:p>
            <a:pPr marL="0" indent="0">
              <a:buNone/>
            </a:pPr>
            <a:r>
              <a:rPr lang="en-US" sz="2600" dirty="0"/>
              <a:t>A Comptroller office maintains financial resources required to equip, train, deploy and maintain combat ready </a:t>
            </a:r>
            <a:r>
              <a:rPr lang="en-US" sz="2600" dirty="0" err="1"/>
              <a:t>MAGTFs</a:t>
            </a:r>
            <a:r>
              <a:rPr lang="en-US" sz="2600" dirty="0"/>
              <a:t>/forces in order to meet Combatant Commander requirements across the full range of military operations. Additionally, the Comptroller office maintains sound financial systems, processes, and internal controls to ensure efficient, effective, and legal expenditure of financial resources and accurately account for funds.</a:t>
            </a:r>
            <a:endParaRPr lang="en-US" sz="2600" b="1" u="sng" dirty="0"/>
          </a:p>
        </p:txBody>
      </p:sp>
      <p:sp>
        <p:nvSpPr>
          <p:cNvPr id="9" name="TextBox 8"/>
          <p:cNvSpPr txBox="1"/>
          <p:nvPr/>
        </p:nvSpPr>
        <p:spPr>
          <a:xfrm>
            <a:off x="0" y="6650251"/>
            <a:ext cx="9144000" cy="207749"/>
          </a:xfrm>
          <a:prstGeom prst="rect">
            <a:avLst/>
          </a:prstGeom>
          <a:noFill/>
        </p:spPr>
        <p:txBody>
          <a:bodyPr wrap="square" rtlCol="0">
            <a:spAutoFit/>
          </a:bodyPr>
          <a:lstStyle/>
          <a:p>
            <a:r>
              <a:rPr lang="en-US" sz="750" dirty="0"/>
              <a:t>Financial Management School                                                                                                                                                                                                                                                                                                                                 9 October 2018</a:t>
            </a:r>
          </a:p>
        </p:txBody>
      </p:sp>
    </p:spTree>
    <p:extLst>
      <p:ext uri="{BB962C8B-B14F-4D97-AF65-F5344CB8AC3E}">
        <p14:creationId xmlns:p14="http://schemas.microsoft.com/office/powerpoint/2010/main" val="584796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0"/>
            <a:ext cx="9144000" cy="1285798"/>
            <a:chOff x="0" y="0"/>
            <a:chExt cx="9144000" cy="1285798"/>
          </a:xfrm>
        </p:grpSpPr>
        <p:pic>
          <p:nvPicPr>
            <p:cNvPr id="17" name="Picture 16"/>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0" y="0"/>
              <a:ext cx="9144000" cy="807244"/>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692" y="122520"/>
              <a:ext cx="1163278" cy="1163278"/>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30" y="64598"/>
              <a:ext cx="1221200" cy="122120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grpSp>
      <p:sp>
        <p:nvSpPr>
          <p:cNvPr id="5" name="Title 4"/>
          <p:cNvSpPr>
            <a:spLocks noGrp="1"/>
          </p:cNvSpPr>
          <p:nvPr>
            <p:ph type="title"/>
          </p:nvPr>
        </p:nvSpPr>
        <p:spPr>
          <a:xfrm>
            <a:off x="628650" y="-47647"/>
            <a:ext cx="7886700" cy="994172"/>
          </a:xfrm>
        </p:spPr>
        <p:txBody>
          <a:bodyPr>
            <a:normAutofit/>
          </a:bodyPr>
          <a:lstStyle/>
          <a:p>
            <a:pPr algn="ctr"/>
            <a:r>
              <a:rPr lang="en-US" sz="4000" b="1" dirty="0">
                <a:latin typeface="+mn-lt"/>
              </a:rPr>
              <a:t>Comptroller Office Structure</a:t>
            </a:r>
          </a:p>
        </p:txBody>
      </p:sp>
      <p:grpSp>
        <p:nvGrpSpPr>
          <p:cNvPr id="70" name="Group 69"/>
          <p:cNvGrpSpPr/>
          <p:nvPr/>
        </p:nvGrpSpPr>
        <p:grpSpPr>
          <a:xfrm>
            <a:off x="2858799" y="1311514"/>
            <a:ext cx="3427935" cy="3813521"/>
            <a:chOff x="4476804" y="780584"/>
            <a:chExt cx="4099240" cy="5136453"/>
          </a:xfrm>
        </p:grpSpPr>
        <p:cxnSp>
          <p:nvCxnSpPr>
            <p:cNvPr id="71" name="Straight Connector 70"/>
            <p:cNvCxnSpPr/>
            <p:nvPr/>
          </p:nvCxnSpPr>
          <p:spPr>
            <a:xfrm>
              <a:off x="5082423" y="3276625"/>
              <a:ext cx="0" cy="115312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8002802" y="3343964"/>
              <a:ext cx="1" cy="10857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581251" y="1316872"/>
              <a:ext cx="0" cy="252315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575076" y="2979867"/>
              <a:ext cx="0" cy="252315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6040518" y="780584"/>
              <a:ext cx="1143903" cy="1038914"/>
              <a:chOff x="6051522" y="628495"/>
              <a:chExt cx="1143903" cy="1038914"/>
            </a:xfrm>
          </p:grpSpPr>
          <p:pic>
            <p:nvPicPr>
              <p:cNvPr id="123" name="Picture 122"/>
              <p:cNvPicPr>
                <a:picLocks noChangeAspect="1"/>
              </p:cNvPicPr>
              <p:nvPr/>
            </p:nvPicPr>
            <p:blipFill>
              <a:blip r:embed="rId6"/>
              <a:stretch>
                <a:fillRect/>
              </a:stretch>
            </p:blipFill>
            <p:spPr>
              <a:xfrm>
                <a:off x="6054479" y="628495"/>
                <a:ext cx="1097280" cy="1038914"/>
              </a:xfrm>
              <a:prstGeom prst="rect">
                <a:avLst/>
              </a:prstGeom>
              <a:ln>
                <a:solidFill>
                  <a:schemeClr val="tx1"/>
                </a:solidFill>
              </a:ln>
              <a:scene3d>
                <a:camera prst="orthographicFront"/>
                <a:lightRig rig="threePt" dir="t"/>
              </a:scene3d>
              <a:sp3d>
                <a:bevelT/>
              </a:sp3d>
            </p:spPr>
          </p:pic>
          <p:pic>
            <p:nvPicPr>
              <p:cNvPr id="124" name="Picture 1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6962" y="654306"/>
                <a:ext cx="519179" cy="650099"/>
              </a:xfrm>
              <a:prstGeom prst="rect">
                <a:avLst/>
              </a:prstGeom>
              <a:effectLst>
                <a:outerShdw blurRad="50800" dist="38100" dir="2700000" algn="tl" rotWithShape="0">
                  <a:prstClr val="black">
                    <a:alpha val="79000"/>
                  </a:prstClr>
                </a:outerShdw>
              </a:effectLst>
            </p:spPr>
          </p:pic>
          <p:sp>
            <p:nvSpPr>
              <p:cNvPr id="125" name="TextBox 124"/>
              <p:cNvSpPr txBox="1"/>
              <p:nvPr/>
            </p:nvSpPr>
            <p:spPr>
              <a:xfrm>
                <a:off x="6051522" y="1308618"/>
                <a:ext cx="1143903" cy="338555"/>
              </a:xfrm>
              <a:prstGeom prst="rect">
                <a:avLst/>
              </a:prstGeom>
              <a:noFill/>
            </p:spPr>
            <p:txBody>
              <a:bodyPr wrap="none" rtlCol="0">
                <a:spAutoFit/>
              </a:bodyPr>
              <a:lstStyle/>
              <a:p>
                <a:r>
                  <a:rPr lang="en-US" sz="1050" b="1" dirty="0"/>
                  <a:t>Comptroller</a:t>
                </a:r>
              </a:p>
            </p:txBody>
          </p:sp>
        </p:grpSp>
        <p:pic>
          <p:nvPicPr>
            <p:cNvPr id="121" name="Picture 120"/>
            <p:cNvPicPr>
              <a:picLocks noChangeAspect="1"/>
            </p:cNvPicPr>
            <p:nvPr/>
          </p:nvPicPr>
          <p:blipFill>
            <a:blip r:embed="rId6"/>
            <a:stretch>
              <a:fillRect/>
            </a:stretch>
          </p:blipFill>
          <p:spPr>
            <a:xfrm>
              <a:off x="7478764" y="3500236"/>
              <a:ext cx="1097280" cy="1038914"/>
            </a:xfrm>
            <a:prstGeom prst="rect">
              <a:avLst/>
            </a:prstGeom>
            <a:ln>
              <a:solidFill>
                <a:schemeClr val="tx1"/>
              </a:solidFill>
            </a:ln>
            <a:scene3d>
              <a:camera prst="orthographicFront"/>
              <a:lightRig rig="threePt" dir="t"/>
            </a:scene3d>
            <a:sp3d>
              <a:bevelT/>
            </a:sp3d>
          </p:spPr>
        </p:pic>
        <p:grpSp>
          <p:nvGrpSpPr>
            <p:cNvPr id="93" name="Group 92"/>
            <p:cNvGrpSpPr/>
            <p:nvPr/>
          </p:nvGrpSpPr>
          <p:grpSpPr>
            <a:xfrm>
              <a:off x="6033468" y="2134245"/>
              <a:ext cx="1143904" cy="1066635"/>
              <a:chOff x="6044472" y="1932677"/>
              <a:chExt cx="1143904" cy="1066635"/>
            </a:xfrm>
          </p:grpSpPr>
          <p:pic>
            <p:nvPicPr>
              <p:cNvPr id="118" name="Picture 117"/>
              <p:cNvPicPr>
                <a:picLocks noChangeAspect="1"/>
              </p:cNvPicPr>
              <p:nvPr/>
            </p:nvPicPr>
            <p:blipFill>
              <a:blip r:embed="rId6"/>
              <a:stretch>
                <a:fillRect/>
              </a:stretch>
            </p:blipFill>
            <p:spPr>
              <a:xfrm>
                <a:off x="6057911" y="1932677"/>
                <a:ext cx="1097280" cy="1038914"/>
              </a:xfrm>
              <a:prstGeom prst="rect">
                <a:avLst/>
              </a:prstGeom>
              <a:ln>
                <a:solidFill>
                  <a:schemeClr val="tx1"/>
                </a:solidFill>
              </a:ln>
              <a:scene3d>
                <a:camera prst="orthographicFront"/>
                <a:lightRig rig="threePt" dir="t"/>
              </a:scene3d>
              <a:sp3d>
                <a:bevelT/>
              </a:sp3d>
            </p:spPr>
          </p:pic>
          <p:pic>
            <p:nvPicPr>
              <p:cNvPr id="119" name="Picture 1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47329" y="1961851"/>
                <a:ext cx="504831" cy="632135"/>
              </a:xfrm>
              <a:prstGeom prst="rect">
                <a:avLst/>
              </a:prstGeom>
              <a:effectLst>
                <a:outerShdw blurRad="50800" dist="38100" dir="2700000" algn="tl" rotWithShape="0">
                  <a:prstClr val="black">
                    <a:alpha val="97000"/>
                  </a:prstClr>
                </a:outerShdw>
              </a:effectLst>
            </p:spPr>
          </p:pic>
          <p:sp>
            <p:nvSpPr>
              <p:cNvPr id="120" name="TextBox 119"/>
              <p:cNvSpPr txBox="1"/>
              <p:nvPr/>
            </p:nvSpPr>
            <p:spPr>
              <a:xfrm>
                <a:off x="6044472" y="2445314"/>
                <a:ext cx="1143904" cy="553998"/>
              </a:xfrm>
              <a:prstGeom prst="rect">
                <a:avLst/>
              </a:prstGeom>
              <a:noFill/>
            </p:spPr>
            <p:txBody>
              <a:bodyPr wrap="none" rtlCol="0">
                <a:spAutoFit/>
              </a:bodyPr>
              <a:lstStyle/>
              <a:p>
                <a:pPr algn="ctr"/>
                <a:r>
                  <a:rPr lang="en-US" sz="1050" b="1" dirty="0"/>
                  <a:t>Deputy </a:t>
                </a:r>
              </a:p>
              <a:p>
                <a:pPr algn="ctr"/>
                <a:r>
                  <a:rPr lang="en-US" sz="1050" b="1" dirty="0"/>
                  <a:t>Comptroller</a:t>
                </a:r>
              </a:p>
            </p:txBody>
          </p:sp>
        </p:grpSp>
        <p:grpSp>
          <p:nvGrpSpPr>
            <p:cNvPr id="95" name="Group 94"/>
            <p:cNvGrpSpPr/>
            <p:nvPr/>
          </p:nvGrpSpPr>
          <p:grpSpPr>
            <a:xfrm>
              <a:off x="4476804" y="1383338"/>
              <a:ext cx="1143904" cy="1118034"/>
              <a:chOff x="4476804" y="1383338"/>
              <a:chExt cx="1143904" cy="1118034"/>
            </a:xfrm>
          </p:grpSpPr>
          <p:pic>
            <p:nvPicPr>
              <p:cNvPr id="115" name="Picture 114"/>
              <p:cNvPicPr>
                <a:picLocks noChangeAspect="1"/>
              </p:cNvPicPr>
              <p:nvPr/>
            </p:nvPicPr>
            <p:blipFill>
              <a:blip r:embed="rId6"/>
              <a:stretch>
                <a:fillRect/>
              </a:stretch>
            </p:blipFill>
            <p:spPr>
              <a:xfrm>
                <a:off x="4513173" y="1383338"/>
                <a:ext cx="1097280" cy="1038914"/>
              </a:xfrm>
              <a:prstGeom prst="rect">
                <a:avLst/>
              </a:prstGeom>
              <a:ln>
                <a:solidFill>
                  <a:schemeClr val="tx1"/>
                </a:solidFill>
              </a:ln>
              <a:scene3d>
                <a:camera prst="orthographicFront"/>
                <a:lightRig rig="threePt" dir="t"/>
              </a:scene3d>
              <a:sp3d>
                <a:bevelT/>
              </a:sp3d>
            </p:spPr>
          </p:pic>
          <p:pic>
            <p:nvPicPr>
              <p:cNvPr id="116" name="Picture 1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04253" y="1430872"/>
                <a:ext cx="515119" cy="645017"/>
              </a:xfrm>
              <a:prstGeom prst="rect">
                <a:avLst/>
              </a:prstGeom>
              <a:effectLst>
                <a:outerShdw blurRad="50800" dist="38100" dir="2700000" algn="tl" rotWithShape="0">
                  <a:prstClr val="black">
                    <a:alpha val="40000"/>
                  </a:prstClr>
                </a:outerShdw>
              </a:effectLst>
            </p:spPr>
          </p:pic>
          <p:sp>
            <p:nvSpPr>
              <p:cNvPr id="117" name="TextBox 116"/>
              <p:cNvSpPr txBox="1"/>
              <p:nvPr/>
            </p:nvSpPr>
            <p:spPr>
              <a:xfrm>
                <a:off x="4476804" y="1947374"/>
                <a:ext cx="1143904" cy="553998"/>
              </a:xfrm>
              <a:prstGeom prst="rect">
                <a:avLst/>
              </a:prstGeom>
              <a:noFill/>
            </p:spPr>
            <p:txBody>
              <a:bodyPr wrap="none" rtlCol="0">
                <a:spAutoFit/>
              </a:bodyPr>
              <a:lstStyle/>
              <a:p>
                <a:pPr algn="ctr"/>
                <a:r>
                  <a:rPr lang="en-US" sz="1050" b="1" dirty="0"/>
                  <a:t>Comptroller</a:t>
                </a:r>
              </a:p>
              <a:p>
                <a:pPr algn="ctr"/>
                <a:r>
                  <a:rPr lang="en-US" sz="1050" b="1" dirty="0"/>
                  <a:t>Chief</a:t>
                </a:r>
              </a:p>
            </p:txBody>
          </p:sp>
        </p:grpSp>
        <p:grpSp>
          <p:nvGrpSpPr>
            <p:cNvPr id="96" name="Group 95"/>
            <p:cNvGrpSpPr/>
            <p:nvPr/>
          </p:nvGrpSpPr>
          <p:grpSpPr>
            <a:xfrm>
              <a:off x="6005899" y="3500236"/>
              <a:ext cx="1097280" cy="1038914"/>
              <a:chOff x="6016903" y="3346925"/>
              <a:chExt cx="1097280" cy="1038914"/>
            </a:xfrm>
          </p:grpSpPr>
          <p:pic>
            <p:nvPicPr>
              <p:cNvPr id="112" name="Picture 111"/>
              <p:cNvPicPr>
                <a:picLocks noChangeAspect="1"/>
              </p:cNvPicPr>
              <p:nvPr/>
            </p:nvPicPr>
            <p:blipFill>
              <a:blip r:embed="rId6"/>
              <a:stretch>
                <a:fillRect/>
              </a:stretch>
            </p:blipFill>
            <p:spPr>
              <a:xfrm>
                <a:off x="6016903" y="3346925"/>
                <a:ext cx="1097280" cy="1038914"/>
              </a:xfrm>
              <a:prstGeom prst="rect">
                <a:avLst/>
              </a:prstGeom>
              <a:ln>
                <a:solidFill>
                  <a:schemeClr val="tx1"/>
                </a:solidFill>
              </a:ln>
              <a:scene3d>
                <a:camera prst="orthographicFront"/>
                <a:lightRig rig="threePt" dir="t"/>
              </a:scene3d>
              <a:sp3d>
                <a:bevelT/>
              </a:sp3d>
            </p:spPr>
          </p:pic>
          <p:pic>
            <p:nvPicPr>
              <p:cNvPr id="113" name="Picture 1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50649" y="3438352"/>
                <a:ext cx="429787" cy="496723"/>
              </a:xfrm>
              <a:prstGeom prst="rect">
                <a:avLst/>
              </a:prstGeom>
              <a:effectLst>
                <a:outerShdw blurRad="50800" dist="38100" dir="2700000" algn="tl" rotWithShape="0">
                  <a:prstClr val="black">
                    <a:alpha val="84000"/>
                  </a:prstClr>
                </a:outerShdw>
              </a:effectLst>
            </p:spPr>
          </p:pic>
          <p:sp>
            <p:nvSpPr>
              <p:cNvPr id="114" name="TextBox 113"/>
              <p:cNvSpPr txBox="1"/>
              <p:nvPr/>
            </p:nvSpPr>
            <p:spPr>
              <a:xfrm>
                <a:off x="6252607" y="3997252"/>
                <a:ext cx="707887" cy="338555"/>
              </a:xfrm>
              <a:prstGeom prst="rect">
                <a:avLst/>
              </a:prstGeom>
              <a:noFill/>
            </p:spPr>
            <p:txBody>
              <a:bodyPr wrap="none" rtlCol="0">
                <a:spAutoFit/>
              </a:bodyPr>
              <a:lstStyle/>
              <a:p>
                <a:r>
                  <a:rPr lang="en-US" sz="1050" b="1" dirty="0"/>
                  <a:t>FMRO</a:t>
                </a:r>
              </a:p>
            </p:txBody>
          </p:sp>
        </p:grpSp>
        <p:sp>
          <p:nvSpPr>
            <p:cNvPr id="98" name="TextBox 97"/>
            <p:cNvSpPr txBox="1"/>
            <p:nvPr/>
          </p:nvSpPr>
          <p:spPr>
            <a:xfrm>
              <a:off x="7643196" y="4000542"/>
              <a:ext cx="816891" cy="553997"/>
            </a:xfrm>
            <a:prstGeom prst="rect">
              <a:avLst/>
            </a:prstGeom>
            <a:noFill/>
          </p:spPr>
          <p:txBody>
            <a:bodyPr wrap="none" rtlCol="0">
              <a:spAutoFit/>
            </a:bodyPr>
            <a:lstStyle/>
            <a:p>
              <a:pPr algn="ctr"/>
              <a:r>
                <a:rPr lang="en-US" sz="1050" b="1" dirty="0"/>
                <a:t>Budget </a:t>
              </a:r>
            </a:p>
            <a:p>
              <a:pPr algn="ctr"/>
              <a:r>
                <a:rPr lang="en-US" sz="1050" b="1" dirty="0"/>
                <a:t>Officer</a:t>
              </a:r>
            </a:p>
          </p:txBody>
        </p:sp>
        <p:grpSp>
          <p:nvGrpSpPr>
            <p:cNvPr id="100" name="Group 99"/>
            <p:cNvGrpSpPr/>
            <p:nvPr/>
          </p:nvGrpSpPr>
          <p:grpSpPr>
            <a:xfrm>
              <a:off x="6005899" y="4853897"/>
              <a:ext cx="1136616" cy="1063140"/>
              <a:chOff x="6016903" y="4701808"/>
              <a:chExt cx="1136616" cy="1063140"/>
            </a:xfrm>
          </p:grpSpPr>
          <p:pic>
            <p:nvPicPr>
              <p:cNvPr id="103" name="Picture 102"/>
              <p:cNvPicPr>
                <a:picLocks noChangeAspect="1"/>
              </p:cNvPicPr>
              <p:nvPr/>
            </p:nvPicPr>
            <p:blipFill>
              <a:blip r:embed="rId6"/>
              <a:stretch>
                <a:fillRect/>
              </a:stretch>
            </p:blipFill>
            <p:spPr>
              <a:xfrm>
                <a:off x="6016903" y="4701808"/>
                <a:ext cx="1097280" cy="1038914"/>
              </a:xfrm>
              <a:prstGeom prst="rect">
                <a:avLst/>
              </a:prstGeom>
              <a:ln>
                <a:solidFill>
                  <a:schemeClr val="tx1"/>
                </a:solidFill>
              </a:ln>
              <a:scene3d>
                <a:camera prst="orthographicFront"/>
                <a:lightRig rig="threePt" dir="t"/>
              </a:scene3d>
              <a:sp3d>
                <a:bevelT/>
              </a:sp3d>
            </p:spPr>
          </p:pic>
          <p:pic>
            <p:nvPicPr>
              <p:cNvPr id="104" name="Picture 10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75818" y="4811270"/>
                <a:ext cx="404372" cy="506343"/>
              </a:xfrm>
              <a:prstGeom prst="rect">
                <a:avLst/>
              </a:prstGeom>
              <a:effectLst>
                <a:outerShdw blurRad="50800" dist="38100" dir="2700000" algn="tl" rotWithShape="0">
                  <a:prstClr val="black">
                    <a:alpha val="40000"/>
                  </a:prstClr>
                </a:outerShdw>
              </a:effectLst>
            </p:spPr>
          </p:pic>
          <p:sp>
            <p:nvSpPr>
              <p:cNvPr id="105" name="TextBox 104"/>
              <p:cNvSpPr txBox="1"/>
              <p:nvPr/>
            </p:nvSpPr>
            <p:spPr>
              <a:xfrm>
                <a:off x="6030990" y="5210950"/>
                <a:ext cx="1122529" cy="553998"/>
              </a:xfrm>
              <a:prstGeom prst="rect">
                <a:avLst/>
              </a:prstGeom>
              <a:noFill/>
            </p:spPr>
            <p:txBody>
              <a:bodyPr wrap="none" rtlCol="0">
                <a:spAutoFit/>
              </a:bodyPr>
              <a:lstStyle/>
              <a:p>
                <a:pPr algn="ctr"/>
                <a:r>
                  <a:rPr lang="en-US" sz="1050" b="1" dirty="0"/>
                  <a:t>Accounting </a:t>
                </a:r>
              </a:p>
              <a:p>
                <a:pPr algn="ctr"/>
                <a:r>
                  <a:rPr lang="en-US" sz="1050" b="1" dirty="0"/>
                  <a:t>Chief</a:t>
                </a:r>
              </a:p>
            </p:txBody>
          </p:sp>
        </p:grpSp>
        <p:cxnSp>
          <p:nvCxnSpPr>
            <p:cNvPr id="101" name="Straight Connector 100"/>
            <p:cNvCxnSpPr/>
            <p:nvPr/>
          </p:nvCxnSpPr>
          <p:spPr>
            <a:xfrm>
              <a:off x="5082423" y="3328746"/>
              <a:ext cx="2966539" cy="1007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596854" y="1954476"/>
              <a:ext cx="1015615" cy="1249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34" name="Picture 233"/>
          <p:cNvPicPr>
            <a:picLocks noChangeAspect="1"/>
          </p:cNvPicPr>
          <p:nvPr/>
        </p:nvPicPr>
        <p:blipFill>
          <a:blip r:embed="rId6"/>
          <a:stretch>
            <a:fillRect/>
          </a:stretch>
        </p:blipFill>
        <p:spPr>
          <a:xfrm>
            <a:off x="4136717" y="5355731"/>
            <a:ext cx="900788" cy="790250"/>
          </a:xfrm>
          <a:prstGeom prst="rect">
            <a:avLst/>
          </a:prstGeom>
          <a:ln>
            <a:solidFill>
              <a:schemeClr val="tx1"/>
            </a:solidFill>
          </a:ln>
          <a:scene3d>
            <a:camera prst="orthographicFront"/>
            <a:lightRig rig="threePt" dir="t"/>
          </a:scene3d>
          <a:sp3d>
            <a:bevelT/>
          </a:sp3d>
        </p:spPr>
      </p:pic>
      <p:cxnSp>
        <p:nvCxnSpPr>
          <p:cNvPr id="235" name="Straight Connector 234"/>
          <p:cNvCxnSpPr/>
          <p:nvPr/>
        </p:nvCxnSpPr>
        <p:spPr>
          <a:xfrm flipH="1" flipV="1">
            <a:off x="4624111" y="5107034"/>
            <a:ext cx="4879" cy="24000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Box 235"/>
          <p:cNvSpPr txBox="1"/>
          <p:nvPr/>
        </p:nvSpPr>
        <p:spPr>
          <a:xfrm>
            <a:off x="4072770" y="5373803"/>
            <a:ext cx="1045479" cy="738664"/>
          </a:xfrm>
          <a:prstGeom prst="rect">
            <a:avLst/>
          </a:prstGeom>
          <a:noFill/>
        </p:spPr>
        <p:txBody>
          <a:bodyPr wrap="none" rtlCol="0">
            <a:spAutoFit/>
          </a:bodyPr>
          <a:lstStyle/>
          <a:p>
            <a:pPr algn="ctr"/>
            <a:r>
              <a:rPr lang="en-US" sz="1050" b="1" dirty="0"/>
              <a:t>Financial </a:t>
            </a:r>
          </a:p>
          <a:p>
            <a:pPr algn="ctr"/>
            <a:r>
              <a:rPr lang="en-US" sz="1050" b="1" dirty="0"/>
              <a:t>Management </a:t>
            </a:r>
          </a:p>
          <a:p>
            <a:pPr algn="ctr"/>
            <a:r>
              <a:rPr lang="en-US" sz="1050" b="1" dirty="0"/>
              <a:t>Resource </a:t>
            </a:r>
          </a:p>
          <a:p>
            <a:pPr algn="ctr"/>
            <a:r>
              <a:rPr lang="en-US" sz="1050" b="1" dirty="0"/>
              <a:t>Analyst Section</a:t>
            </a:r>
          </a:p>
        </p:txBody>
      </p:sp>
      <p:pic>
        <p:nvPicPr>
          <p:cNvPr id="46" name="Picture 45"/>
          <p:cNvPicPr>
            <a:picLocks noChangeAspect="1"/>
          </p:cNvPicPr>
          <p:nvPr/>
        </p:nvPicPr>
        <p:blipFill>
          <a:blip r:embed="rId6"/>
          <a:stretch>
            <a:fillRect/>
          </a:stretch>
        </p:blipFill>
        <p:spPr>
          <a:xfrm>
            <a:off x="2907891" y="3293585"/>
            <a:ext cx="917586" cy="771334"/>
          </a:xfrm>
          <a:prstGeom prst="rect">
            <a:avLst/>
          </a:prstGeom>
          <a:ln>
            <a:solidFill>
              <a:schemeClr val="tx1"/>
            </a:solidFill>
          </a:ln>
          <a:scene3d>
            <a:camera prst="orthographicFront"/>
            <a:lightRig rig="threePt" dir="t"/>
          </a:scene3d>
          <a:sp3d>
            <a:bevelT/>
          </a:sp3d>
        </p:spPr>
      </p:pic>
      <p:sp>
        <p:nvSpPr>
          <p:cNvPr id="50" name="TextBox 49"/>
          <p:cNvSpPr txBox="1"/>
          <p:nvPr/>
        </p:nvSpPr>
        <p:spPr>
          <a:xfrm>
            <a:off x="3117343" y="3738478"/>
            <a:ext cx="502061" cy="253916"/>
          </a:xfrm>
          <a:prstGeom prst="rect">
            <a:avLst/>
          </a:prstGeom>
          <a:noFill/>
        </p:spPr>
        <p:txBody>
          <a:bodyPr wrap="none" rtlCol="0">
            <a:spAutoFit/>
          </a:bodyPr>
          <a:lstStyle/>
          <a:p>
            <a:r>
              <a:rPr lang="en-US" sz="1050" b="1" dirty="0"/>
              <a:t>RE&amp;A</a:t>
            </a:r>
          </a:p>
        </p:txBody>
      </p:sp>
      <p:sp>
        <p:nvSpPr>
          <p:cNvPr id="53" name="TextBox 52"/>
          <p:cNvSpPr txBox="1"/>
          <p:nvPr/>
        </p:nvSpPr>
        <p:spPr>
          <a:xfrm>
            <a:off x="2994059" y="3369027"/>
            <a:ext cx="785793" cy="415498"/>
          </a:xfrm>
          <a:prstGeom prst="rect">
            <a:avLst/>
          </a:prstGeom>
          <a:noFill/>
        </p:spPr>
        <p:txBody>
          <a:bodyPr wrap="none" rtlCol="0">
            <a:spAutoFit/>
          </a:bodyPr>
          <a:lstStyle/>
          <a:p>
            <a:r>
              <a:rPr lang="en-US" sz="1050" b="1" dirty="0"/>
              <a:t>Civilian or </a:t>
            </a:r>
          </a:p>
          <a:p>
            <a:r>
              <a:rPr lang="en-US" sz="1050" b="1" dirty="0"/>
              <a:t>Lieutenant</a:t>
            </a:r>
          </a:p>
        </p:txBody>
      </p:sp>
      <p:pic>
        <p:nvPicPr>
          <p:cNvPr id="54" name="Picture 53"/>
          <p:cNvPicPr>
            <a:picLocks noChangeAspect="1"/>
          </p:cNvPicPr>
          <p:nvPr/>
        </p:nvPicPr>
        <p:blipFill>
          <a:blip r:embed="rId6"/>
          <a:stretch>
            <a:fillRect/>
          </a:stretch>
        </p:blipFill>
        <p:spPr>
          <a:xfrm>
            <a:off x="5358463" y="4335715"/>
            <a:ext cx="917586" cy="771334"/>
          </a:xfrm>
          <a:prstGeom prst="rect">
            <a:avLst/>
          </a:prstGeom>
          <a:ln>
            <a:solidFill>
              <a:schemeClr val="tx1"/>
            </a:solidFill>
          </a:ln>
          <a:scene3d>
            <a:camera prst="orthographicFront"/>
            <a:lightRig rig="threePt" dir="t"/>
          </a:scene3d>
          <a:sp3d>
            <a:bevelT/>
          </a:sp3d>
        </p:spPr>
      </p:pic>
      <p:cxnSp>
        <p:nvCxnSpPr>
          <p:cNvPr id="55" name="Straight Connector 54"/>
          <p:cNvCxnSpPr/>
          <p:nvPr/>
        </p:nvCxnSpPr>
        <p:spPr>
          <a:xfrm flipH="1">
            <a:off x="5827941" y="4125291"/>
            <a:ext cx="5855" cy="21042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p:nvPicPr>
        <p:blipFill rotWithShape="1">
          <a:blip r:embed="rId12" cstate="print">
            <a:extLst>
              <a:ext uri="{28A0092B-C50C-407E-A947-70E740481C1C}">
                <a14:useLocalDpi xmlns:a14="http://schemas.microsoft.com/office/drawing/2010/main" val="0"/>
              </a:ext>
            </a:extLst>
          </a:blip>
          <a:srcRect r="62748"/>
          <a:stretch/>
        </p:blipFill>
        <p:spPr>
          <a:xfrm>
            <a:off x="5739127" y="4291917"/>
            <a:ext cx="156257" cy="466321"/>
          </a:xfrm>
          <a:prstGeom prst="rect">
            <a:avLst/>
          </a:prstGeom>
          <a:effectLst>
            <a:outerShdw blurRad="50800" dist="38100" dir="2700000" algn="tl" rotWithShape="0">
              <a:prstClr val="black">
                <a:alpha val="88000"/>
              </a:prstClr>
            </a:outerShdw>
          </a:effectLst>
        </p:spPr>
      </p:pic>
      <p:sp>
        <p:nvSpPr>
          <p:cNvPr id="64" name="TextBox 63"/>
          <p:cNvSpPr txBox="1"/>
          <p:nvPr/>
        </p:nvSpPr>
        <p:spPr>
          <a:xfrm>
            <a:off x="5273897" y="4596519"/>
            <a:ext cx="1125629" cy="577081"/>
          </a:xfrm>
          <a:prstGeom prst="rect">
            <a:avLst/>
          </a:prstGeom>
          <a:noFill/>
        </p:spPr>
        <p:txBody>
          <a:bodyPr wrap="none" rtlCol="0">
            <a:spAutoFit/>
          </a:bodyPr>
          <a:lstStyle/>
          <a:p>
            <a:pPr algn="ctr"/>
            <a:r>
              <a:rPr lang="en-US" sz="1050" b="1" dirty="0"/>
              <a:t>Assistant</a:t>
            </a:r>
          </a:p>
          <a:p>
            <a:pPr algn="ctr"/>
            <a:r>
              <a:rPr lang="en-US" sz="1050" b="1" dirty="0"/>
              <a:t>Budget/Exercise </a:t>
            </a:r>
          </a:p>
          <a:p>
            <a:pPr algn="ctr"/>
            <a:r>
              <a:rPr lang="en-US" sz="1050" b="1" dirty="0"/>
              <a:t>Officer</a:t>
            </a:r>
          </a:p>
        </p:txBody>
      </p:sp>
      <p:pic>
        <p:nvPicPr>
          <p:cNvPr id="65" name="Picture 6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60014" y="3343502"/>
            <a:ext cx="364175" cy="468224"/>
          </a:xfrm>
          <a:prstGeom prst="rect">
            <a:avLst/>
          </a:prstGeom>
          <a:effectLst>
            <a:outerShdw blurRad="50800" dist="38100" dir="2700000" algn="tl" rotWithShape="0">
              <a:prstClr val="black">
                <a:alpha val="84000"/>
              </a:prstClr>
            </a:outerShdw>
          </a:effectLst>
        </p:spPr>
      </p:pic>
      <p:sp>
        <p:nvSpPr>
          <p:cNvPr id="47" name="TextBox 46"/>
          <p:cNvSpPr txBox="1"/>
          <p:nvPr/>
        </p:nvSpPr>
        <p:spPr>
          <a:xfrm>
            <a:off x="0" y="6650251"/>
            <a:ext cx="9144000" cy="207749"/>
          </a:xfrm>
          <a:prstGeom prst="rect">
            <a:avLst/>
          </a:prstGeom>
          <a:noFill/>
        </p:spPr>
        <p:txBody>
          <a:bodyPr wrap="square" rtlCol="0">
            <a:spAutoFit/>
          </a:bodyPr>
          <a:lstStyle/>
          <a:p>
            <a:r>
              <a:rPr lang="en-US" sz="750" dirty="0"/>
              <a:t>Financial Management School                                                                                                                                                                                                                                                                                                                                 9 October 2018</a:t>
            </a:r>
          </a:p>
        </p:txBody>
      </p:sp>
    </p:spTree>
    <p:extLst>
      <p:ext uri="{BB962C8B-B14F-4D97-AF65-F5344CB8AC3E}">
        <p14:creationId xmlns:p14="http://schemas.microsoft.com/office/powerpoint/2010/main" val="1966253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0"/>
            <a:ext cx="9144000" cy="1285798"/>
            <a:chOff x="0" y="0"/>
            <a:chExt cx="9144000" cy="1285798"/>
          </a:xfrm>
        </p:grpSpPr>
        <p:pic>
          <p:nvPicPr>
            <p:cNvPr id="17" name="Picture 16"/>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0" y="0"/>
              <a:ext cx="9144000" cy="807244"/>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692" y="122520"/>
              <a:ext cx="1163278" cy="1163278"/>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30" y="64598"/>
              <a:ext cx="1221200" cy="122120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grpSp>
      <p:sp>
        <p:nvSpPr>
          <p:cNvPr id="5" name="Title 4"/>
          <p:cNvSpPr>
            <a:spLocks noGrp="1"/>
          </p:cNvSpPr>
          <p:nvPr>
            <p:ph type="title"/>
          </p:nvPr>
        </p:nvSpPr>
        <p:spPr>
          <a:xfrm>
            <a:off x="657611" y="-93464"/>
            <a:ext cx="7886700" cy="994172"/>
          </a:xfrm>
        </p:spPr>
        <p:txBody>
          <a:bodyPr>
            <a:normAutofit/>
          </a:bodyPr>
          <a:lstStyle/>
          <a:p>
            <a:pPr algn="ctr"/>
            <a:r>
              <a:rPr lang="en-US" sz="2800" b="1" dirty="0">
                <a:latin typeface="+mn-lt"/>
              </a:rPr>
              <a:t>What can I expect at work</a:t>
            </a:r>
            <a:br>
              <a:rPr lang="en-US" sz="2800" b="1" dirty="0">
                <a:latin typeface="+mn-lt"/>
              </a:rPr>
            </a:br>
            <a:r>
              <a:rPr lang="en-US" sz="2800" b="1" dirty="0">
                <a:latin typeface="+mn-lt"/>
              </a:rPr>
              <a:t>as a Comptroller?</a:t>
            </a:r>
          </a:p>
        </p:txBody>
      </p:sp>
      <p:sp>
        <p:nvSpPr>
          <p:cNvPr id="8" name="Content Placeholder 7"/>
          <p:cNvSpPr>
            <a:spLocks noGrp="1"/>
          </p:cNvSpPr>
          <p:nvPr>
            <p:ph idx="1"/>
          </p:nvPr>
        </p:nvSpPr>
        <p:spPr/>
        <p:txBody>
          <a:bodyPr>
            <a:normAutofit fontScale="85000" lnSpcReduction="10000"/>
          </a:bodyPr>
          <a:lstStyle/>
          <a:p>
            <a:pPr marL="0" indent="0">
              <a:buNone/>
            </a:pPr>
            <a:r>
              <a:rPr lang="en-US" b="1" u="sng" dirty="0"/>
              <a:t>2ndLt &amp; 1stLt</a:t>
            </a:r>
            <a:r>
              <a:rPr lang="en-US" b="1" dirty="0"/>
              <a:t>:</a:t>
            </a:r>
            <a:endParaRPr lang="en-US" b="1" u="sng" dirty="0"/>
          </a:p>
          <a:p>
            <a:r>
              <a:rPr lang="en-US" dirty="0"/>
              <a:t>Daily work will consist of authorizing resources to subordinate commands, analyzing financial execution data, identifying deviations, conducting root cause and trend analysis, and leading the budget formulation process.</a:t>
            </a:r>
          </a:p>
          <a:p>
            <a:pPr marL="0" indent="0">
              <a:buNone/>
            </a:pPr>
            <a:endParaRPr lang="en-US" dirty="0"/>
          </a:p>
          <a:p>
            <a:pPr marL="0" indent="0">
              <a:buNone/>
            </a:pPr>
            <a:r>
              <a:rPr lang="en-US" b="1" u="sng" dirty="0"/>
              <a:t>Captain</a:t>
            </a:r>
            <a:r>
              <a:rPr lang="en-US" b="1" dirty="0"/>
              <a:t>:</a:t>
            </a:r>
          </a:p>
          <a:p>
            <a:r>
              <a:rPr lang="en-US" dirty="0"/>
              <a:t>Daily work will consist of forecasting fiscal requirements for future years, assembling Resource Working Groups (RWG) for critical events, ensuring fiscal resources support the Command’s overall mission, and applying the tenants of appropriations law to the decision-making process.</a:t>
            </a:r>
          </a:p>
        </p:txBody>
      </p:sp>
      <p:sp>
        <p:nvSpPr>
          <p:cNvPr id="9" name="TextBox 8"/>
          <p:cNvSpPr txBox="1"/>
          <p:nvPr/>
        </p:nvSpPr>
        <p:spPr>
          <a:xfrm>
            <a:off x="0" y="6650251"/>
            <a:ext cx="9144000" cy="207749"/>
          </a:xfrm>
          <a:prstGeom prst="rect">
            <a:avLst/>
          </a:prstGeom>
          <a:noFill/>
        </p:spPr>
        <p:txBody>
          <a:bodyPr wrap="square" rtlCol="0">
            <a:spAutoFit/>
          </a:bodyPr>
          <a:lstStyle/>
          <a:p>
            <a:r>
              <a:rPr lang="en-US" sz="750" dirty="0"/>
              <a:t>Financial Management School                                                                                                                                                                                                                                                                                                                                 9 October 2018</a:t>
            </a:r>
          </a:p>
        </p:txBody>
      </p:sp>
    </p:spTree>
    <p:extLst>
      <p:ext uri="{BB962C8B-B14F-4D97-AF65-F5344CB8AC3E}">
        <p14:creationId xmlns:p14="http://schemas.microsoft.com/office/powerpoint/2010/main" val="867667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0"/>
            <a:ext cx="9144000" cy="1285798"/>
            <a:chOff x="0" y="0"/>
            <a:chExt cx="9144000" cy="1285798"/>
          </a:xfrm>
        </p:grpSpPr>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0" y="0"/>
              <a:ext cx="9144000" cy="807244"/>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692" y="122520"/>
              <a:ext cx="1163278" cy="1163278"/>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30" y="64598"/>
              <a:ext cx="1221200" cy="122120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grpSp>
      <p:sp>
        <p:nvSpPr>
          <p:cNvPr id="5" name="Title 4"/>
          <p:cNvSpPr>
            <a:spLocks noGrp="1"/>
          </p:cNvSpPr>
          <p:nvPr>
            <p:ph type="title"/>
          </p:nvPr>
        </p:nvSpPr>
        <p:spPr>
          <a:xfrm>
            <a:off x="628650" y="-47647"/>
            <a:ext cx="7886700" cy="994172"/>
          </a:xfrm>
        </p:spPr>
        <p:txBody>
          <a:bodyPr>
            <a:normAutofit/>
          </a:bodyPr>
          <a:lstStyle/>
          <a:p>
            <a:pPr algn="ctr"/>
            <a:r>
              <a:rPr lang="en-US" sz="4000" b="1" dirty="0">
                <a:latin typeface="+mn-lt"/>
              </a:rPr>
              <a:t>Comptroller Duty Assignments</a:t>
            </a:r>
          </a:p>
        </p:txBody>
      </p:sp>
      <p:sp>
        <p:nvSpPr>
          <p:cNvPr id="8" name="Content Placeholder 7"/>
          <p:cNvSpPr>
            <a:spLocks noGrp="1"/>
          </p:cNvSpPr>
          <p:nvPr>
            <p:ph idx="1"/>
          </p:nvPr>
        </p:nvSpPr>
        <p:spPr>
          <a:xfrm>
            <a:off x="817629" y="1848670"/>
            <a:ext cx="2005909" cy="3263504"/>
          </a:xfrm>
        </p:spPr>
        <p:txBody>
          <a:bodyPr>
            <a:normAutofit/>
          </a:bodyPr>
          <a:lstStyle/>
          <a:p>
            <a:pPr marL="0" indent="0">
              <a:buNone/>
            </a:pPr>
            <a:r>
              <a:rPr lang="en-US" b="1" u="sng" dirty="0"/>
              <a:t>West Coast</a:t>
            </a:r>
            <a:r>
              <a:rPr lang="en-US" b="1" dirty="0"/>
              <a:t>:</a:t>
            </a:r>
            <a:endParaRPr lang="en-US" b="1" u="sng" dirty="0"/>
          </a:p>
          <a:p>
            <a:r>
              <a:rPr lang="en-US" dirty="0"/>
              <a:t>Camp Pendleton</a:t>
            </a:r>
          </a:p>
          <a:p>
            <a:r>
              <a:rPr lang="en-US" dirty="0"/>
              <a:t>Miramar</a:t>
            </a:r>
          </a:p>
          <a:p>
            <a:r>
              <a:rPr lang="en-US" dirty="0"/>
              <a:t>Bridgeport </a:t>
            </a:r>
          </a:p>
          <a:p>
            <a:r>
              <a:rPr lang="en-US" dirty="0"/>
              <a:t>San Diego</a:t>
            </a:r>
          </a:p>
          <a:p>
            <a:pPr marL="0" indent="0">
              <a:buNone/>
            </a:pPr>
            <a:endParaRPr lang="en-US" dirty="0"/>
          </a:p>
          <a:p>
            <a:endParaRPr lang="en-US" dirty="0"/>
          </a:p>
        </p:txBody>
      </p:sp>
      <p:sp>
        <p:nvSpPr>
          <p:cNvPr id="2" name="TextBox 1"/>
          <p:cNvSpPr txBox="1"/>
          <p:nvPr/>
        </p:nvSpPr>
        <p:spPr>
          <a:xfrm>
            <a:off x="3449991" y="1756325"/>
            <a:ext cx="2668508" cy="4832092"/>
          </a:xfrm>
          <a:prstGeom prst="rect">
            <a:avLst/>
          </a:prstGeom>
          <a:noFill/>
        </p:spPr>
        <p:txBody>
          <a:bodyPr wrap="square" rtlCol="0">
            <a:spAutoFit/>
          </a:bodyPr>
          <a:lstStyle/>
          <a:p>
            <a:r>
              <a:rPr lang="en-US" sz="2800" b="1" u="sng" dirty="0"/>
              <a:t>East Coast</a:t>
            </a:r>
            <a:r>
              <a:rPr lang="en-US" sz="2800" b="1" dirty="0"/>
              <a:t>:</a:t>
            </a:r>
            <a:r>
              <a:rPr lang="en-US" sz="2800" b="1" u="sng" dirty="0"/>
              <a:t> </a:t>
            </a:r>
          </a:p>
          <a:p>
            <a:pPr marL="342900" indent="-342900">
              <a:buFont typeface="Arial" panose="020B0604020202020204" pitchFamily="34" charset="0"/>
              <a:buChar char="•"/>
            </a:pPr>
            <a:r>
              <a:rPr lang="en-US" sz="2800" dirty="0"/>
              <a:t>Camp Lejeune</a:t>
            </a:r>
          </a:p>
          <a:p>
            <a:pPr marL="342900" indent="-342900">
              <a:buFont typeface="Arial" panose="020B0604020202020204" pitchFamily="34" charset="0"/>
              <a:buChar char="•"/>
            </a:pPr>
            <a:r>
              <a:rPr lang="en-US" sz="2800" dirty="0"/>
              <a:t>Cherry Point</a:t>
            </a:r>
          </a:p>
          <a:p>
            <a:pPr marL="342900" indent="-342900">
              <a:buFont typeface="Arial" panose="020B0604020202020204" pitchFamily="34" charset="0"/>
              <a:buChar char="•"/>
            </a:pPr>
            <a:r>
              <a:rPr lang="en-US" sz="2800" dirty="0"/>
              <a:t>Quantico</a:t>
            </a:r>
          </a:p>
          <a:p>
            <a:pPr marL="342900" indent="-342900">
              <a:buFont typeface="Arial" panose="020B0604020202020204" pitchFamily="34" charset="0"/>
              <a:buChar char="•"/>
            </a:pPr>
            <a:r>
              <a:rPr lang="en-US" sz="2800" dirty="0"/>
              <a:t>Pentagon</a:t>
            </a:r>
          </a:p>
          <a:p>
            <a:pPr marL="342900" indent="-342900">
              <a:buFont typeface="Arial" panose="020B0604020202020204" pitchFamily="34" charset="0"/>
              <a:buChar char="•"/>
            </a:pPr>
            <a:r>
              <a:rPr lang="en-US" sz="2800" dirty="0"/>
              <a:t>Parris Island/ Beaufort</a:t>
            </a:r>
          </a:p>
          <a:p>
            <a:pPr marL="342900" indent="-342900">
              <a:buFont typeface="Arial" panose="020B0604020202020204" pitchFamily="34" charset="0"/>
              <a:buChar char="•"/>
            </a:pPr>
            <a:r>
              <a:rPr lang="en-US" sz="2800" dirty="0"/>
              <a:t>Tampa</a:t>
            </a:r>
          </a:p>
          <a:p>
            <a:pPr marL="342900" indent="-342900">
              <a:buFont typeface="Arial" panose="020B0604020202020204" pitchFamily="34" charset="0"/>
              <a:buChar char="•"/>
            </a:pPr>
            <a:r>
              <a:rPr lang="en-US" sz="2800" dirty="0"/>
              <a:t>Miami</a:t>
            </a:r>
          </a:p>
          <a:p>
            <a:pPr marL="342900" indent="-342900">
              <a:buFont typeface="Arial" panose="020B0604020202020204" pitchFamily="34" charset="0"/>
              <a:buChar char="•"/>
            </a:pPr>
            <a:r>
              <a:rPr lang="en-US" sz="2800" dirty="0"/>
              <a:t>Norfolk</a:t>
            </a:r>
          </a:p>
          <a:p>
            <a:endParaRPr lang="en-US" sz="2800" dirty="0"/>
          </a:p>
        </p:txBody>
      </p:sp>
      <p:sp>
        <p:nvSpPr>
          <p:cNvPr id="3" name="TextBox 2"/>
          <p:cNvSpPr txBox="1"/>
          <p:nvPr/>
        </p:nvSpPr>
        <p:spPr>
          <a:xfrm>
            <a:off x="6402053" y="1730852"/>
            <a:ext cx="3483887" cy="2677656"/>
          </a:xfrm>
          <a:prstGeom prst="rect">
            <a:avLst/>
          </a:prstGeom>
          <a:noFill/>
        </p:spPr>
        <p:txBody>
          <a:bodyPr wrap="square" rtlCol="0">
            <a:spAutoFit/>
          </a:bodyPr>
          <a:lstStyle/>
          <a:p>
            <a:r>
              <a:rPr lang="en-US" sz="2800" b="1" u="sng" dirty="0"/>
              <a:t>Overseas</a:t>
            </a:r>
            <a:r>
              <a:rPr lang="en-US" sz="2800" b="1" dirty="0"/>
              <a:t>:</a:t>
            </a:r>
            <a:endParaRPr lang="en-US" sz="2800" b="1" u="sng" dirty="0"/>
          </a:p>
          <a:p>
            <a:pPr marL="342900" indent="-342900">
              <a:buFont typeface="Arial" panose="020B0604020202020204" pitchFamily="34" charset="0"/>
              <a:buChar char="•"/>
            </a:pPr>
            <a:r>
              <a:rPr lang="en-US" sz="2800" dirty="0"/>
              <a:t>Okinawa</a:t>
            </a:r>
          </a:p>
          <a:p>
            <a:pPr marL="342900" indent="-342900">
              <a:buFont typeface="Arial" panose="020B0604020202020204" pitchFamily="34" charset="0"/>
              <a:buChar char="•"/>
            </a:pPr>
            <a:r>
              <a:rPr lang="en-US" sz="2800" dirty="0" err="1"/>
              <a:t>Iwakuni</a:t>
            </a:r>
            <a:endParaRPr lang="en-US" sz="2800" dirty="0"/>
          </a:p>
          <a:p>
            <a:pPr marL="342900" indent="-342900">
              <a:buFont typeface="Arial" panose="020B0604020202020204" pitchFamily="34" charset="0"/>
              <a:buChar char="•"/>
            </a:pPr>
            <a:r>
              <a:rPr lang="en-US" sz="2800" dirty="0"/>
              <a:t>Germany</a:t>
            </a:r>
          </a:p>
          <a:p>
            <a:pPr marL="342900" indent="-342900">
              <a:buFont typeface="Arial" panose="020B0604020202020204" pitchFamily="34" charset="0"/>
              <a:buChar char="•"/>
            </a:pPr>
            <a:r>
              <a:rPr lang="en-US" sz="2800" dirty="0"/>
              <a:t>Hawaii</a:t>
            </a:r>
          </a:p>
          <a:p>
            <a:pPr marL="342900" indent="-342900">
              <a:buFont typeface="Arial" panose="020B0604020202020204" pitchFamily="34" charset="0"/>
              <a:buChar char="•"/>
            </a:pPr>
            <a:r>
              <a:rPr lang="en-US" sz="2800" dirty="0"/>
              <a:t>Korea</a:t>
            </a:r>
          </a:p>
        </p:txBody>
      </p:sp>
      <p:sp>
        <p:nvSpPr>
          <p:cNvPr id="10" name="TextBox 9"/>
          <p:cNvSpPr txBox="1"/>
          <p:nvPr/>
        </p:nvSpPr>
        <p:spPr>
          <a:xfrm>
            <a:off x="0" y="6650251"/>
            <a:ext cx="9144000" cy="207749"/>
          </a:xfrm>
          <a:prstGeom prst="rect">
            <a:avLst/>
          </a:prstGeom>
          <a:noFill/>
        </p:spPr>
        <p:txBody>
          <a:bodyPr wrap="square" rtlCol="0">
            <a:spAutoFit/>
          </a:bodyPr>
          <a:lstStyle/>
          <a:p>
            <a:r>
              <a:rPr lang="en-US" sz="750" dirty="0"/>
              <a:t>Financial Management School                                                                                                                                                                                                                                                                                                                                 9 October 2018</a:t>
            </a:r>
          </a:p>
        </p:txBody>
      </p:sp>
    </p:spTree>
    <p:extLst>
      <p:ext uri="{BB962C8B-B14F-4D97-AF65-F5344CB8AC3E}">
        <p14:creationId xmlns:p14="http://schemas.microsoft.com/office/powerpoint/2010/main" val="4042281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1285798"/>
            <a:chOff x="0" y="0"/>
            <a:chExt cx="9144000" cy="1285798"/>
          </a:xfrm>
        </p:grpSpPr>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0" y="0"/>
              <a:ext cx="9144000" cy="807244"/>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692" y="122520"/>
              <a:ext cx="1163278" cy="1163278"/>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30" y="64598"/>
              <a:ext cx="1221200" cy="122120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grpSp>
      <p:sp>
        <p:nvSpPr>
          <p:cNvPr id="5" name="Title 4"/>
          <p:cNvSpPr>
            <a:spLocks noGrp="1"/>
          </p:cNvSpPr>
          <p:nvPr>
            <p:ph type="title"/>
          </p:nvPr>
        </p:nvSpPr>
        <p:spPr>
          <a:xfrm>
            <a:off x="706630" y="-93464"/>
            <a:ext cx="7886700" cy="994172"/>
          </a:xfrm>
        </p:spPr>
        <p:txBody>
          <a:bodyPr>
            <a:normAutofit/>
          </a:bodyPr>
          <a:lstStyle/>
          <a:p>
            <a:pPr algn="ctr"/>
            <a:r>
              <a:rPr lang="en-US" sz="4000" b="1" dirty="0">
                <a:latin typeface="+mn-lt"/>
              </a:rPr>
              <a:t>What is a Disbursing Office?</a:t>
            </a:r>
          </a:p>
        </p:txBody>
      </p:sp>
      <p:sp>
        <p:nvSpPr>
          <p:cNvPr id="8" name="Content Placeholder 7"/>
          <p:cNvSpPr>
            <a:spLocks noGrp="1"/>
          </p:cNvSpPr>
          <p:nvPr>
            <p:ph idx="1"/>
          </p:nvPr>
        </p:nvSpPr>
        <p:spPr>
          <a:xfrm>
            <a:off x="579631" y="1285798"/>
            <a:ext cx="7886700" cy="3806505"/>
          </a:xfrm>
        </p:spPr>
        <p:txBody>
          <a:bodyPr>
            <a:noAutofit/>
          </a:bodyPr>
          <a:lstStyle/>
          <a:p>
            <a:pPr marL="0" indent="0" algn="just">
              <a:lnSpc>
                <a:spcPct val="120000"/>
              </a:lnSpc>
              <a:buNone/>
            </a:pPr>
            <a:r>
              <a:rPr lang="en-US" sz="2600" dirty="0"/>
              <a:t>A Disbursing Office processes travel, pay, and vendor pay vouchers in garrison and during deployed operations.</a:t>
            </a:r>
          </a:p>
          <a:p>
            <a:pPr algn="just">
              <a:lnSpc>
                <a:spcPct val="120000"/>
              </a:lnSpc>
            </a:pPr>
            <a:r>
              <a:rPr lang="en-US" sz="2000" dirty="0"/>
              <a:t>Travel vouchers include accession pipeline, permanent change of station, and temporary duty vouchers.</a:t>
            </a:r>
          </a:p>
          <a:p>
            <a:pPr algn="just">
              <a:lnSpc>
                <a:spcPct val="120000"/>
              </a:lnSpc>
            </a:pPr>
            <a:r>
              <a:rPr lang="en-US" sz="2000" dirty="0"/>
              <a:t>Pay vouchers include military pay and adjustments, separations pay, and allotments.</a:t>
            </a:r>
          </a:p>
          <a:p>
            <a:pPr algn="just">
              <a:lnSpc>
                <a:spcPct val="120000"/>
              </a:lnSpc>
            </a:pPr>
            <a:r>
              <a:rPr lang="en-US" sz="2000" dirty="0"/>
              <a:t>Vendor payments include processing payments for base services and for cash payments made by deployed disbursers and units.</a:t>
            </a:r>
          </a:p>
        </p:txBody>
      </p:sp>
      <p:sp>
        <p:nvSpPr>
          <p:cNvPr id="9" name="TextBox 8"/>
          <p:cNvSpPr txBox="1"/>
          <p:nvPr/>
        </p:nvSpPr>
        <p:spPr>
          <a:xfrm>
            <a:off x="0" y="6650251"/>
            <a:ext cx="9144000" cy="207749"/>
          </a:xfrm>
          <a:prstGeom prst="rect">
            <a:avLst/>
          </a:prstGeom>
          <a:noFill/>
        </p:spPr>
        <p:txBody>
          <a:bodyPr wrap="square" rtlCol="0">
            <a:spAutoFit/>
          </a:bodyPr>
          <a:lstStyle/>
          <a:p>
            <a:r>
              <a:rPr lang="en-US" sz="750" dirty="0"/>
              <a:t>Financial Management School                                                                                                                                                                                                                                                                                                                                 9 October 2018</a:t>
            </a:r>
          </a:p>
        </p:txBody>
      </p:sp>
    </p:spTree>
    <p:extLst>
      <p:ext uri="{BB962C8B-B14F-4D97-AF65-F5344CB8AC3E}">
        <p14:creationId xmlns:p14="http://schemas.microsoft.com/office/powerpoint/2010/main" val="2666802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Straight Connector 85"/>
          <p:cNvCxnSpPr/>
          <p:nvPr/>
        </p:nvCxnSpPr>
        <p:spPr>
          <a:xfrm>
            <a:off x="8481208" y="4469098"/>
            <a:ext cx="0" cy="49476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634796" y="4472480"/>
            <a:ext cx="682" cy="55338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372560" y="4504799"/>
            <a:ext cx="0" cy="46932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61" idx="2"/>
          </p:cNvCxnSpPr>
          <p:nvPr/>
        </p:nvCxnSpPr>
        <p:spPr>
          <a:xfrm>
            <a:off x="1039609" y="3440962"/>
            <a:ext cx="1" cy="82490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0" idx="2"/>
          </p:cNvCxnSpPr>
          <p:nvPr/>
        </p:nvCxnSpPr>
        <p:spPr>
          <a:xfrm>
            <a:off x="2130090" y="3481161"/>
            <a:ext cx="5600" cy="7865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263092" y="3467677"/>
            <a:ext cx="0" cy="78293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574383" y="3440962"/>
            <a:ext cx="0" cy="161929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2"/>
          <a:stretch>
            <a:fillRect/>
          </a:stretch>
        </p:blipFill>
        <p:spPr>
          <a:xfrm>
            <a:off x="628650" y="3597967"/>
            <a:ext cx="822960" cy="779186"/>
          </a:xfrm>
          <a:prstGeom prst="rect">
            <a:avLst/>
          </a:prstGeom>
          <a:ln>
            <a:solidFill>
              <a:schemeClr val="tx1"/>
            </a:solidFill>
          </a:ln>
          <a:scene3d>
            <a:camera prst="orthographicFront"/>
            <a:lightRig rig="threePt" dir="t"/>
          </a:scene3d>
          <a:sp3d>
            <a:bevelT/>
          </a:sp3d>
        </p:spPr>
      </p:pic>
      <p:pic>
        <p:nvPicPr>
          <p:cNvPr id="56" name="Picture 55"/>
          <p:cNvPicPr>
            <a:picLocks noChangeAspect="1"/>
          </p:cNvPicPr>
          <p:nvPr/>
        </p:nvPicPr>
        <p:blipFill>
          <a:blip r:embed="rId2"/>
          <a:stretch>
            <a:fillRect/>
          </a:stretch>
        </p:blipFill>
        <p:spPr>
          <a:xfrm>
            <a:off x="1718610" y="3584881"/>
            <a:ext cx="822960" cy="779186"/>
          </a:xfrm>
          <a:prstGeom prst="rect">
            <a:avLst/>
          </a:prstGeom>
          <a:ln>
            <a:solidFill>
              <a:schemeClr val="tx1"/>
            </a:solidFill>
          </a:ln>
          <a:scene3d>
            <a:camera prst="orthographicFront"/>
            <a:lightRig rig="threePt" dir="t"/>
          </a:scene3d>
          <a:sp3d>
            <a:bevelT/>
          </a:sp3d>
        </p:spPr>
      </p:pic>
      <p:grpSp>
        <p:nvGrpSpPr>
          <p:cNvPr id="16" name="Group 15"/>
          <p:cNvGrpSpPr/>
          <p:nvPr/>
        </p:nvGrpSpPr>
        <p:grpSpPr>
          <a:xfrm>
            <a:off x="0" y="0"/>
            <a:ext cx="9144000" cy="1285798"/>
            <a:chOff x="0" y="0"/>
            <a:chExt cx="9144000" cy="1285798"/>
          </a:xfrm>
        </p:grpSpPr>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0" y="0"/>
              <a:ext cx="9144000" cy="807244"/>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692" y="122520"/>
              <a:ext cx="1163278" cy="1163278"/>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30" y="64598"/>
              <a:ext cx="1221200" cy="122120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grpSp>
      <p:sp>
        <p:nvSpPr>
          <p:cNvPr id="5" name="Title 4"/>
          <p:cNvSpPr>
            <a:spLocks noGrp="1"/>
          </p:cNvSpPr>
          <p:nvPr>
            <p:ph type="title"/>
          </p:nvPr>
        </p:nvSpPr>
        <p:spPr>
          <a:xfrm>
            <a:off x="628650" y="-47647"/>
            <a:ext cx="7886700" cy="994172"/>
          </a:xfrm>
        </p:spPr>
        <p:txBody>
          <a:bodyPr>
            <a:normAutofit/>
          </a:bodyPr>
          <a:lstStyle/>
          <a:p>
            <a:pPr algn="ctr"/>
            <a:r>
              <a:rPr lang="en-US" sz="4000" b="1" dirty="0">
                <a:latin typeface="+mn-lt"/>
              </a:rPr>
              <a:t>Disbursing Office Structure</a:t>
            </a:r>
          </a:p>
        </p:txBody>
      </p:sp>
      <p:grpSp>
        <p:nvGrpSpPr>
          <p:cNvPr id="10" name="Group 9"/>
          <p:cNvGrpSpPr/>
          <p:nvPr/>
        </p:nvGrpSpPr>
        <p:grpSpPr>
          <a:xfrm>
            <a:off x="882147" y="1545143"/>
            <a:ext cx="6692236" cy="3948662"/>
            <a:chOff x="1921195" y="780584"/>
            <a:chExt cx="8922978" cy="5264883"/>
          </a:xfrm>
        </p:grpSpPr>
        <p:cxnSp>
          <p:nvCxnSpPr>
            <p:cNvPr id="12" name="Straight Connector 11"/>
            <p:cNvCxnSpPr/>
            <p:nvPr/>
          </p:nvCxnSpPr>
          <p:spPr>
            <a:xfrm>
              <a:off x="8002803" y="3343964"/>
              <a:ext cx="0" cy="215905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581251" y="1316872"/>
              <a:ext cx="0" cy="252315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6043475" y="780584"/>
              <a:ext cx="1097280" cy="1038914"/>
              <a:chOff x="6054479" y="628495"/>
              <a:chExt cx="1097280" cy="1038914"/>
            </a:xfrm>
          </p:grpSpPr>
          <p:pic>
            <p:nvPicPr>
              <p:cNvPr id="50" name="Picture 49"/>
              <p:cNvPicPr>
                <a:picLocks noChangeAspect="1"/>
              </p:cNvPicPr>
              <p:nvPr/>
            </p:nvPicPr>
            <p:blipFill>
              <a:blip r:embed="rId2"/>
              <a:stretch>
                <a:fillRect/>
              </a:stretch>
            </p:blipFill>
            <p:spPr>
              <a:xfrm>
                <a:off x="6054479" y="628495"/>
                <a:ext cx="1097280" cy="1038914"/>
              </a:xfrm>
              <a:prstGeom prst="rect">
                <a:avLst/>
              </a:prstGeom>
              <a:ln>
                <a:solidFill>
                  <a:schemeClr val="tx1"/>
                </a:solidFill>
              </a:ln>
              <a:scene3d>
                <a:camera prst="orthographicFront"/>
                <a:lightRig rig="threePt" dir="t"/>
              </a:scene3d>
              <a:sp3d>
                <a:bevelT/>
              </a:sp3d>
            </p:spPr>
          </p:pic>
          <p:pic>
            <p:nvPicPr>
              <p:cNvPr id="51" name="Picture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6962" y="654306"/>
                <a:ext cx="519179" cy="650099"/>
              </a:xfrm>
              <a:prstGeom prst="rect">
                <a:avLst/>
              </a:prstGeom>
              <a:effectLst>
                <a:outerShdw blurRad="50800" dist="38100" dir="2700000" algn="tl" rotWithShape="0">
                  <a:prstClr val="black">
                    <a:alpha val="79000"/>
                  </a:prstClr>
                </a:outerShdw>
              </a:effectLst>
            </p:spPr>
          </p:pic>
          <p:sp>
            <p:nvSpPr>
              <p:cNvPr id="52" name="TextBox 51"/>
              <p:cNvSpPr txBox="1"/>
              <p:nvPr/>
            </p:nvSpPr>
            <p:spPr>
              <a:xfrm>
                <a:off x="6337915" y="1309275"/>
                <a:ext cx="481328" cy="338555"/>
              </a:xfrm>
              <a:prstGeom prst="rect">
                <a:avLst/>
              </a:prstGeom>
              <a:noFill/>
            </p:spPr>
            <p:txBody>
              <a:bodyPr wrap="none" rtlCol="0">
                <a:spAutoFit/>
              </a:bodyPr>
              <a:lstStyle/>
              <a:p>
                <a:r>
                  <a:rPr lang="en-US" sz="1050" b="1" dirty="0"/>
                  <a:t>DO</a:t>
                </a:r>
              </a:p>
            </p:txBody>
          </p:sp>
        </p:grpSp>
        <p:grpSp>
          <p:nvGrpSpPr>
            <p:cNvPr id="21" name="Group 20"/>
            <p:cNvGrpSpPr/>
            <p:nvPr/>
          </p:nvGrpSpPr>
          <p:grpSpPr>
            <a:xfrm>
              <a:off x="7478764" y="3500236"/>
              <a:ext cx="1097280" cy="1038914"/>
              <a:chOff x="7478764" y="3338132"/>
              <a:chExt cx="1097280" cy="1038914"/>
            </a:xfrm>
          </p:grpSpPr>
          <p:pic>
            <p:nvPicPr>
              <p:cNvPr id="48" name="Picture 47"/>
              <p:cNvPicPr>
                <a:picLocks noChangeAspect="1"/>
              </p:cNvPicPr>
              <p:nvPr/>
            </p:nvPicPr>
            <p:blipFill>
              <a:blip r:embed="rId2"/>
              <a:stretch>
                <a:fillRect/>
              </a:stretch>
            </p:blipFill>
            <p:spPr>
              <a:xfrm>
                <a:off x="7478764" y="3338132"/>
                <a:ext cx="1097280" cy="1038914"/>
              </a:xfrm>
              <a:prstGeom prst="rect">
                <a:avLst/>
              </a:prstGeom>
              <a:ln>
                <a:solidFill>
                  <a:schemeClr val="tx1"/>
                </a:solidFill>
              </a:ln>
              <a:scene3d>
                <a:camera prst="orthographicFront"/>
                <a:lightRig rig="threePt" dir="t"/>
              </a:scene3d>
              <a:sp3d>
                <a:bevelT/>
              </a:sp3d>
            </p:spPr>
          </p:pic>
          <p:pic>
            <p:nvPicPr>
              <p:cNvPr id="49" name="Picture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4621" y="3338132"/>
                <a:ext cx="485566" cy="624299"/>
              </a:xfrm>
              <a:prstGeom prst="rect">
                <a:avLst/>
              </a:prstGeom>
              <a:effectLst>
                <a:outerShdw blurRad="50800" dist="38100" dir="2700000" algn="tl" rotWithShape="0">
                  <a:prstClr val="black">
                    <a:alpha val="84000"/>
                  </a:prstClr>
                </a:outerShdw>
              </a:effectLst>
            </p:spPr>
          </p:pic>
        </p:grpSp>
        <p:grpSp>
          <p:nvGrpSpPr>
            <p:cNvPr id="22" name="Group 21"/>
            <p:cNvGrpSpPr/>
            <p:nvPr/>
          </p:nvGrpSpPr>
          <p:grpSpPr>
            <a:xfrm>
              <a:off x="6046907" y="2134245"/>
              <a:ext cx="1097280" cy="1038914"/>
              <a:chOff x="6057911" y="1932677"/>
              <a:chExt cx="1097280" cy="1038914"/>
            </a:xfrm>
          </p:grpSpPr>
          <p:pic>
            <p:nvPicPr>
              <p:cNvPr id="45" name="Picture 44"/>
              <p:cNvPicPr>
                <a:picLocks noChangeAspect="1"/>
              </p:cNvPicPr>
              <p:nvPr/>
            </p:nvPicPr>
            <p:blipFill>
              <a:blip r:embed="rId2"/>
              <a:stretch>
                <a:fillRect/>
              </a:stretch>
            </p:blipFill>
            <p:spPr>
              <a:xfrm>
                <a:off x="6057911" y="1932677"/>
                <a:ext cx="1097280" cy="1038914"/>
              </a:xfrm>
              <a:prstGeom prst="rect">
                <a:avLst/>
              </a:prstGeom>
              <a:ln>
                <a:solidFill>
                  <a:schemeClr val="tx1"/>
                </a:solidFill>
              </a:ln>
              <a:scene3d>
                <a:camera prst="orthographicFront"/>
                <a:lightRig rig="threePt" dir="t"/>
              </a:scene3d>
              <a:sp3d>
                <a:bevelT/>
              </a:sp3d>
            </p:spPr>
          </p:pic>
          <p:pic>
            <p:nvPicPr>
              <p:cNvPr id="46" name="Picture 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47329" y="1961851"/>
                <a:ext cx="504831" cy="632135"/>
              </a:xfrm>
              <a:prstGeom prst="rect">
                <a:avLst/>
              </a:prstGeom>
              <a:effectLst>
                <a:outerShdw blurRad="50800" dist="38100" dir="2700000" algn="tl" rotWithShape="0">
                  <a:prstClr val="black">
                    <a:alpha val="97000"/>
                  </a:prstClr>
                </a:outerShdw>
              </a:effectLst>
            </p:spPr>
          </p:pic>
          <p:sp>
            <p:nvSpPr>
              <p:cNvPr id="47" name="TextBox 46"/>
              <p:cNvSpPr txBox="1"/>
              <p:nvPr/>
            </p:nvSpPr>
            <p:spPr>
              <a:xfrm>
                <a:off x="6319118" y="2601016"/>
                <a:ext cx="590333" cy="338555"/>
              </a:xfrm>
              <a:prstGeom prst="rect">
                <a:avLst/>
              </a:prstGeom>
              <a:noFill/>
            </p:spPr>
            <p:txBody>
              <a:bodyPr wrap="none" rtlCol="0">
                <a:spAutoFit/>
              </a:bodyPr>
              <a:lstStyle/>
              <a:p>
                <a:pPr algn="ctr"/>
                <a:r>
                  <a:rPr lang="en-US" sz="1050" b="1" dirty="0"/>
                  <a:t>ADO</a:t>
                </a:r>
              </a:p>
            </p:txBody>
          </p:sp>
        </p:grpSp>
        <p:grpSp>
          <p:nvGrpSpPr>
            <p:cNvPr id="23" name="Group 22"/>
            <p:cNvGrpSpPr/>
            <p:nvPr/>
          </p:nvGrpSpPr>
          <p:grpSpPr>
            <a:xfrm>
              <a:off x="4512073" y="1383338"/>
              <a:ext cx="1098380" cy="1118034"/>
              <a:chOff x="4512073" y="1383338"/>
              <a:chExt cx="1098380" cy="1118034"/>
            </a:xfrm>
          </p:grpSpPr>
          <p:pic>
            <p:nvPicPr>
              <p:cNvPr id="43" name="Picture 42"/>
              <p:cNvPicPr>
                <a:picLocks noChangeAspect="1"/>
              </p:cNvPicPr>
              <p:nvPr/>
            </p:nvPicPr>
            <p:blipFill>
              <a:blip r:embed="rId2"/>
              <a:stretch>
                <a:fillRect/>
              </a:stretch>
            </p:blipFill>
            <p:spPr>
              <a:xfrm>
                <a:off x="4513173" y="1383338"/>
                <a:ext cx="1097280" cy="1038914"/>
              </a:xfrm>
              <a:prstGeom prst="rect">
                <a:avLst/>
              </a:prstGeom>
              <a:ln>
                <a:solidFill>
                  <a:schemeClr val="tx1"/>
                </a:solidFill>
              </a:ln>
              <a:scene3d>
                <a:camera prst="orthographicFront"/>
                <a:lightRig rig="threePt" dir="t"/>
              </a:scene3d>
              <a:sp3d>
                <a:bevelT/>
              </a:sp3d>
            </p:spPr>
          </p:pic>
          <p:sp>
            <p:nvSpPr>
              <p:cNvPr id="44" name="TextBox 43"/>
              <p:cNvSpPr txBox="1"/>
              <p:nvPr/>
            </p:nvSpPr>
            <p:spPr>
              <a:xfrm>
                <a:off x="4512073" y="1947374"/>
                <a:ext cx="1073372" cy="553998"/>
              </a:xfrm>
              <a:prstGeom prst="rect">
                <a:avLst/>
              </a:prstGeom>
              <a:noFill/>
            </p:spPr>
            <p:txBody>
              <a:bodyPr wrap="none" rtlCol="0">
                <a:spAutoFit/>
              </a:bodyPr>
              <a:lstStyle/>
              <a:p>
                <a:pPr algn="ctr"/>
                <a:r>
                  <a:rPr lang="en-US" sz="1050" b="1" dirty="0"/>
                  <a:t>Disbursing </a:t>
                </a:r>
              </a:p>
              <a:p>
                <a:pPr algn="ctr"/>
                <a:r>
                  <a:rPr lang="en-US" sz="1050" b="1" dirty="0"/>
                  <a:t>Chief</a:t>
                </a:r>
              </a:p>
            </p:txBody>
          </p:sp>
        </p:grpSp>
        <p:grpSp>
          <p:nvGrpSpPr>
            <p:cNvPr id="24" name="Group 23"/>
            <p:cNvGrpSpPr/>
            <p:nvPr/>
          </p:nvGrpSpPr>
          <p:grpSpPr>
            <a:xfrm>
              <a:off x="1921195" y="3500236"/>
              <a:ext cx="5181984" cy="1038914"/>
              <a:chOff x="1932199" y="3346925"/>
              <a:chExt cx="5181984" cy="1038914"/>
            </a:xfrm>
          </p:grpSpPr>
          <p:pic>
            <p:nvPicPr>
              <p:cNvPr id="40" name="Picture 39"/>
              <p:cNvPicPr>
                <a:picLocks noChangeAspect="1"/>
              </p:cNvPicPr>
              <p:nvPr/>
            </p:nvPicPr>
            <p:blipFill>
              <a:blip r:embed="rId2"/>
              <a:stretch>
                <a:fillRect/>
              </a:stretch>
            </p:blipFill>
            <p:spPr>
              <a:xfrm>
                <a:off x="6016903" y="3346925"/>
                <a:ext cx="1097280" cy="1038914"/>
              </a:xfrm>
              <a:prstGeom prst="rect">
                <a:avLst/>
              </a:prstGeom>
              <a:ln>
                <a:solidFill>
                  <a:schemeClr val="tx1"/>
                </a:solidFill>
              </a:ln>
              <a:scene3d>
                <a:camera prst="orthographicFront"/>
                <a:lightRig rig="threePt" dir="t"/>
              </a:scene3d>
              <a:sp3d>
                <a:bevelT/>
              </a:sp3d>
            </p:spPr>
          </p:pic>
          <p:pic>
            <p:nvPicPr>
              <p:cNvPr id="41" name="Picture 4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32199" y="3409844"/>
                <a:ext cx="429787" cy="496723"/>
              </a:xfrm>
              <a:prstGeom prst="rect">
                <a:avLst/>
              </a:prstGeom>
              <a:effectLst>
                <a:outerShdw blurRad="50800" dist="38100" dir="2700000" algn="tl" rotWithShape="0">
                  <a:prstClr val="black">
                    <a:alpha val="84000"/>
                  </a:prstClr>
                </a:outerShdw>
              </a:effectLst>
            </p:spPr>
          </p:pic>
          <p:sp>
            <p:nvSpPr>
              <p:cNvPr id="42" name="TextBox 41"/>
              <p:cNvSpPr txBox="1"/>
              <p:nvPr/>
            </p:nvSpPr>
            <p:spPr>
              <a:xfrm>
                <a:off x="6120426" y="3999688"/>
                <a:ext cx="936581" cy="338555"/>
              </a:xfrm>
              <a:prstGeom prst="rect">
                <a:avLst/>
              </a:prstGeom>
              <a:noFill/>
            </p:spPr>
            <p:txBody>
              <a:bodyPr wrap="none" rtlCol="0">
                <a:spAutoFit/>
              </a:bodyPr>
              <a:lstStyle/>
              <a:p>
                <a:r>
                  <a:rPr lang="en-US" sz="1050" b="1" dirty="0"/>
                  <a:t>Pay/</a:t>
                </a:r>
                <a:r>
                  <a:rPr lang="en-US" sz="1050" b="1" dirty="0" err="1"/>
                  <a:t>Seps</a:t>
                </a:r>
                <a:endParaRPr lang="en-US" sz="1050" b="1" dirty="0"/>
              </a:p>
            </p:txBody>
          </p:sp>
        </p:grpSp>
        <p:grpSp>
          <p:nvGrpSpPr>
            <p:cNvPr id="25" name="Group 24"/>
            <p:cNvGrpSpPr/>
            <p:nvPr/>
          </p:nvGrpSpPr>
          <p:grpSpPr>
            <a:xfrm>
              <a:off x="4513173" y="3495432"/>
              <a:ext cx="2117194" cy="1064818"/>
              <a:chOff x="4513173" y="3333328"/>
              <a:chExt cx="2117194" cy="1064818"/>
            </a:xfrm>
          </p:grpSpPr>
          <p:pic>
            <p:nvPicPr>
              <p:cNvPr id="37" name="Picture 36"/>
              <p:cNvPicPr>
                <a:picLocks noChangeAspect="1"/>
              </p:cNvPicPr>
              <p:nvPr/>
            </p:nvPicPr>
            <p:blipFill>
              <a:blip r:embed="rId2"/>
              <a:stretch>
                <a:fillRect/>
              </a:stretch>
            </p:blipFill>
            <p:spPr>
              <a:xfrm>
                <a:off x="4513173" y="3338132"/>
                <a:ext cx="1097280" cy="1038914"/>
              </a:xfrm>
              <a:prstGeom prst="rect">
                <a:avLst/>
              </a:prstGeom>
              <a:ln>
                <a:solidFill>
                  <a:schemeClr val="tx1"/>
                </a:solidFill>
              </a:ln>
              <a:scene3d>
                <a:camera prst="orthographicFront"/>
                <a:lightRig rig="threePt" dir="t"/>
              </a:scene3d>
              <a:sp3d>
                <a:bevelT/>
              </a:sp3d>
            </p:spPr>
          </p:pic>
          <p:pic>
            <p:nvPicPr>
              <p:cNvPr id="38" name="Picture 37"/>
              <p:cNvPicPr>
                <a:picLocks noChangeAspect="1"/>
              </p:cNvPicPr>
              <p:nvPr/>
            </p:nvPicPr>
            <p:blipFill rotWithShape="1">
              <a:blip r:embed="rId11" cstate="print">
                <a:extLst>
                  <a:ext uri="{28A0092B-C50C-407E-A947-70E740481C1C}">
                    <a14:useLocalDpi xmlns:a14="http://schemas.microsoft.com/office/drawing/2010/main" val="0"/>
                  </a:ext>
                </a:extLst>
              </a:blip>
              <a:srcRect r="62748"/>
              <a:stretch/>
            </p:blipFill>
            <p:spPr>
              <a:xfrm>
                <a:off x="6443510" y="3333328"/>
                <a:ext cx="186857" cy="628090"/>
              </a:xfrm>
              <a:prstGeom prst="rect">
                <a:avLst/>
              </a:prstGeom>
              <a:effectLst>
                <a:outerShdw blurRad="50800" dist="38100" dir="2700000" algn="tl" rotWithShape="0">
                  <a:prstClr val="black">
                    <a:alpha val="88000"/>
                  </a:prstClr>
                </a:outerShdw>
              </a:effectLst>
            </p:spPr>
          </p:pic>
          <p:sp>
            <p:nvSpPr>
              <p:cNvPr id="39" name="TextBox 38"/>
              <p:cNvSpPr txBox="1"/>
              <p:nvPr/>
            </p:nvSpPr>
            <p:spPr>
              <a:xfrm>
                <a:off x="4658489" y="3844149"/>
                <a:ext cx="874598" cy="553997"/>
              </a:xfrm>
              <a:prstGeom prst="rect">
                <a:avLst/>
              </a:prstGeom>
              <a:noFill/>
            </p:spPr>
            <p:txBody>
              <a:bodyPr wrap="none" rtlCol="0">
                <a:spAutoFit/>
              </a:bodyPr>
              <a:lstStyle/>
              <a:p>
                <a:r>
                  <a:rPr lang="en-US" sz="1050" b="1" dirty="0"/>
                  <a:t>Internal </a:t>
                </a:r>
              </a:p>
              <a:p>
                <a:r>
                  <a:rPr lang="en-US" sz="1050" b="1" dirty="0"/>
                  <a:t>Controls</a:t>
                </a:r>
              </a:p>
            </p:txBody>
          </p:sp>
        </p:grpSp>
        <p:sp>
          <p:nvSpPr>
            <p:cNvPr id="26" name="TextBox 25"/>
            <p:cNvSpPr txBox="1"/>
            <p:nvPr/>
          </p:nvSpPr>
          <p:spPr>
            <a:xfrm>
              <a:off x="7509838" y="4102915"/>
              <a:ext cx="1037036" cy="338555"/>
            </a:xfrm>
            <a:prstGeom prst="rect">
              <a:avLst/>
            </a:prstGeom>
            <a:noFill/>
          </p:spPr>
          <p:txBody>
            <a:bodyPr wrap="none" rtlCol="0">
              <a:spAutoFit/>
            </a:bodyPr>
            <a:lstStyle/>
            <a:p>
              <a:pPr algn="ctr"/>
              <a:r>
                <a:rPr lang="en-US" sz="1050" b="1" dirty="0"/>
                <a:t>DTS/</a:t>
              </a:r>
              <a:r>
                <a:rPr lang="en-US" sz="1050" b="1" dirty="0" err="1"/>
                <a:t>DMM</a:t>
              </a:r>
              <a:endParaRPr lang="en-US" sz="1050" b="1" dirty="0"/>
            </a:p>
          </p:txBody>
        </p:sp>
        <p:grpSp>
          <p:nvGrpSpPr>
            <p:cNvPr id="27" name="Group 26"/>
            <p:cNvGrpSpPr/>
            <p:nvPr/>
          </p:nvGrpSpPr>
          <p:grpSpPr>
            <a:xfrm>
              <a:off x="7362477" y="5006552"/>
              <a:ext cx="1329852" cy="1038915"/>
              <a:chOff x="7362477" y="4868058"/>
              <a:chExt cx="1329852" cy="1038915"/>
            </a:xfrm>
          </p:grpSpPr>
          <p:pic>
            <p:nvPicPr>
              <p:cNvPr id="34" name="Picture 33"/>
              <p:cNvPicPr>
                <a:picLocks noChangeAspect="1"/>
              </p:cNvPicPr>
              <p:nvPr/>
            </p:nvPicPr>
            <p:blipFill>
              <a:blip r:embed="rId2"/>
              <a:stretch>
                <a:fillRect/>
              </a:stretch>
            </p:blipFill>
            <p:spPr>
              <a:xfrm>
                <a:off x="7466462" y="4868058"/>
                <a:ext cx="1097280" cy="1038915"/>
              </a:xfrm>
              <a:prstGeom prst="rect">
                <a:avLst/>
              </a:prstGeom>
              <a:ln>
                <a:solidFill>
                  <a:schemeClr val="tx1"/>
                </a:solidFill>
              </a:ln>
              <a:scene3d>
                <a:camera prst="orthographicFront"/>
                <a:lightRig rig="threePt" dir="t"/>
              </a:scene3d>
              <a:sp3d>
                <a:bevelT/>
              </a:sp3d>
            </p:spPr>
          </p:pic>
          <p:pic>
            <p:nvPicPr>
              <p:cNvPr id="35" name="Picture 34"/>
              <p:cNvPicPr>
                <a:picLocks noChangeAspect="1"/>
              </p:cNvPicPr>
              <p:nvPr/>
            </p:nvPicPr>
            <p:blipFill rotWithShape="1">
              <a:blip r:embed="rId11" cstate="print">
                <a:extLst>
                  <a:ext uri="{28A0092B-C50C-407E-A947-70E740481C1C}">
                    <a14:useLocalDpi xmlns:a14="http://schemas.microsoft.com/office/drawing/2010/main" val="0"/>
                  </a:ext>
                </a:extLst>
              </a:blip>
              <a:srcRect r="62748"/>
              <a:stretch/>
            </p:blipFill>
            <p:spPr>
              <a:xfrm>
                <a:off x="7921673" y="4886343"/>
                <a:ext cx="186857" cy="628090"/>
              </a:xfrm>
              <a:prstGeom prst="rect">
                <a:avLst/>
              </a:prstGeom>
              <a:effectLst>
                <a:outerShdw blurRad="50800" dist="38100" dir="2700000" algn="tl" rotWithShape="0">
                  <a:prstClr val="black">
                    <a:alpha val="88000"/>
                  </a:prstClr>
                </a:outerShdw>
              </a:effectLst>
            </p:spPr>
          </p:pic>
          <p:sp>
            <p:nvSpPr>
              <p:cNvPr id="36" name="TextBox 35"/>
              <p:cNvSpPr txBox="1"/>
              <p:nvPr/>
            </p:nvSpPr>
            <p:spPr>
              <a:xfrm>
                <a:off x="7362477" y="5513063"/>
                <a:ext cx="1329852" cy="338555"/>
              </a:xfrm>
              <a:prstGeom prst="rect">
                <a:avLst/>
              </a:prstGeom>
              <a:noFill/>
            </p:spPr>
            <p:txBody>
              <a:bodyPr wrap="none" rtlCol="0">
                <a:spAutoFit/>
              </a:bodyPr>
              <a:lstStyle/>
              <a:p>
                <a:pPr algn="ctr"/>
                <a:r>
                  <a:rPr lang="en-US" sz="1050" b="1" dirty="0"/>
                  <a:t>Reports/</a:t>
                </a:r>
                <a:r>
                  <a:rPr lang="en-US" sz="1050" b="1" dirty="0" err="1"/>
                  <a:t>DMM</a:t>
                </a:r>
                <a:endParaRPr lang="en-US" sz="1050" b="1" dirty="0"/>
              </a:p>
            </p:txBody>
          </p:sp>
        </p:grpSp>
        <p:cxnSp>
          <p:nvCxnSpPr>
            <p:cNvPr id="29" name="Straight Connector 28"/>
            <p:cNvCxnSpPr/>
            <p:nvPr/>
          </p:nvCxnSpPr>
          <p:spPr>
            <a:xfrm>
              <a:off x="2131144" y="3358571"/>
              <a:ext cx="8713029" cy="64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596854" y="1954476"/>
              <a:ext cx="1015615" cy="1249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3" name="Picture 52"/>
          <p:cNvPicPr>
            <a:picLocks noChangeAspect="1"/>
          </p:cNvPicPr>
          <p:nvPr/>
        </p:nvPicPr>
        <p:blipFill rotWithShape="1">
          <a:blip r:embed="rId12" cstate="print">
            <a:extLst>
              <a:ext uri="{28A0092B-C50C-407E-A947-70E740481C1C}">
                <a14:useLocalDpi xmlns:a14="http://schemas.microsoft.com/office/drawing/2010/main" val="0"/>
              </a:ext>
            </a:extLst>
          </a:blip>
          <a:srcRect l="47782" t="15197" r="3953"/>
          <a:stretch/>
        </p:blipFill>
        <p:spPr>
          <a:xfrm>
            <a:off x="3036448" y="1992654"/>
            <a:ext cx="360485" cy="632756"/>
          </a:xfrm>
          <a:prstGeom prst="rect">
            <a:avLst/>
          </a:prstGeom>
          <a:effectLst>
            <a:outerShdw blurRad="50800" dist="38100" dir="2700000" algn="tl" rotWithShape="0">
              <a:prstClr val="black">
                <a:alpha val="40000"/>
              </a:prstClr>
            </a:outerShdw>
          </a:effectLst>
        </p:spPr>
      </p:pic>
      <p:pic>
        <p:nvPicPr>
          <p:cNvPr id="54" name="Picture 53"/>
          <p:cNvPicPr>
            <a:picLocks noChangeAspect="1"/>
          </p:cNvPicPr>
          <p:nvPr/>
        </p:nvPicPr>
        <p:blipFill>
          <a:blip r:embed="rId2"/>
          <a:stretch>
            <a:fillRect/>
          </a:stretch>
        </p:blipFill>
        <p:spPr>
          <a:xfrm>
            <a:off x="7097527" y="3591010"/>
            <a:ext cx="822960" cy="779186"/>
          </a:xfrm>
          <a:prstGeom prst="rect">
            <a:avLst/>
          </a:prstGeom>
          <a:ln>
            <a:solidFill>
              <a:schemeClr val="tx1"/>
            </a:solidFill>
          </a:ln>
          <a:scene3d>
            <a:camera prst="orthographicFront"/>
            <a:lightRig rig="threePt" dir="t"/>
          </a:scene3d>
          <a:sp3d>
            <a:bevelT/>
          </a:sp3d>
        </p:spPr>
      </p:pic>
      <p:pic>
        <p:nvPicPr>
          <p:cNvPr id="57" name="Picture 5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39521" y="3597542"/>
            <a:ext cx="364175" cy="468224"/>
          </a:xfrm>
          <a:prstGeom prst="rect">
            <a:avLst/>
          </a:prstGeom>
          <a:effectLst>
            <a:outerShdw blurRad="50800" dist="38100" dir="2700000" algn="tl" rotWithShape="0">
              <a:prstClr val="black">
                <a:alpha val="84000"/>
              </a:prstClr>
            </a:outerShdw>
          </a:effectLst>
        </p:spPr>
      </p:pic>
      <p:sp>
        <p:nvSpPr>
          <p:cNvPr id="58" name="TextBox 57"/>
          <p:cNvSpPr txBox="1"/>
          <p:nvPr/>
        </p:nvSpPr>
        <p:spPr>
          <a:xfrm>
            <a:off x="7259578" y="4055870"/>
            <a:ext cx="530916" cy="253916"/>
          </a:xfrm>
          <a:prstGeom prst="rect">
            <a:avLst/>
          </a:prstGeom>
          <a:noFill/>
        </p:spPr>
        <p:txBody>
          <a:bodyPr wrap="none" rtlCol="0">
            <a:spAutoFit/>
          </a:bodyPr>
          <a:lstStyle/>
          <a:p>
            <a:pPr algn="ctr"/>
            <a:r>
              <a:rPr lang="en-US" sz="1050" b="1" dirty="0"/>
              <a:t>Travel</a:t>
            </a:r>
          </a:p>
        </p:txBody>
      </p:sp>
      <p:sp>
        <p:nvSpPr>
          <p:cNvPr id="60" name="TextBox 59"/>
          <p:cNvSpPr txBox="1"/>
          <p:nvPr/>
        </p:nvSpPr>
        <p:spPr>
          <a:xfrm>
            <a:off x="1890270" y="4013829"/>
            <a:ext cx="490840" cy="253916"/>
          </a:xfrm>
          <a:prstGeom prst="rect">
            <a:avLst/>
          </a:prstGeom>
          <a:noFill/>
        </p:spPr>
        <p:txBody>
          <a:bodyPr wrap="none" rtlCol="0">
            <a:spAutoFit/>
          </a:bodyPr>
          <a:lstStyle/>
          <a:p>
            <a:r>
              <a:rPr lang="en-US" sz="1050" b="1" dirty="0"/>
              <a:t>Fiscal</a:t>
            </a:r>
          </a:p>
        </p:txBody>
      </p:sp>
      <p:sp>
        <p:nvSpPr>
          <p:cNvPr id="61" name="TextBox 60"/>
          <p:cNvSpPr txBox="1"/>
          <p:nvPr/>
        </p:nvSpPr>
        <p:spPr>
          <a:xfrm>
            <a:off x="635492" y="4011951"/>
            <a:ext cx="808235" cy="253916"/>
          </a:xfrm>
          <a:prstGeom prst="rect">
            <a:avLst/>
          </a:prstGeom>
          <a:noFill/>
        </p:spPr>
        <p:txBody>
          <a:bodyPr wrap="none" rtlCol="0">
            <a:spAutoFit/>
          </a:bodyPr>
          <a:lstStyle/>
          <a:p>
            <a:r>
              <a:rPr lang="en-US" sz="1050" b="1" dirty="0"/>
              <a:t>Operations</a:t>
            </a:r>
          </a:p>
        </p:txBody>
      </p:sp>
      <p:pic>
        <p:nvPicPr>
          <p:cNvPr id="62" name="Picture 6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2424" y="3632071"/>
            <a:ext cx="322340" cy="372542"/>
          </a:xfrm>
          <a:prstGeom prst="rect">
            <a:avLst/>
          </a:prstGeom>
          <a:effectLst>
            <a:outerShdw blurRad="50800" dist="38100" dir="2700000" algn="tl" rotWithShape="0">
              <a:prstClr val="black">
                <a:alpha val="84000"/>
              </a:prstClr>
            </a:outerShdw>
          </a:effectLst>
        </p:spPr>
      </p:pic>
      <p:pic>
        <p:nvPicPr>
          <p:cNvPr id="63" name="Picture 6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68920" y="3622948"/>
            <a:ext cx="322340" cy="372542"/>
          </a:xfrm>
          <a:prstGeom prst="rect">
            <a:avLst/>
          </a:prstGeom>
          <a:effectLst>
            <a:outerShdw blurRad="50800" dist="38100" dir="2700000" algn="tl" rotWithShape="0">
              <a:prstClr val="black">
                <a:alpha val="84000"/>
              </a:prstClr>
            </a:outerShdw>
          </a:effectLst>
        </p:spPr>
      </p:pic>
      <p:pic>
        <p:nvPicPr>
          <p:cNvPr id="74" name="Picture 73"/>
          <p:cNvPicPr>
            <a:picLocks noChangeAspect="1"/>
          </p:cNvPicPr>
          <p:nvPr/>
        </p:nvPicPr>
        <p:blipFill>
          <a:blip r:embed="rId2"/>
          <a:stretch>
            <a:fillRect/>
          </a:stretch>
        </p:blipFill>
        <p:spPr>
          <a:xfrm>
            <a:off x="6240514" y="4714619"/>
            <a:ext cx="822960" cy="779186"/>
          </a:xfrm>
          <a:prstGeom prst="rect">
            <a:avLst/>
          </a:prstGeom>
          <a:ln>
            <a:solidFill>
              <a:schemeClr val="tx1"/>
            </a:solidFill>
          </a:ln>
          <a:scene3d>
            <a:camera prst="orthographicFront"/>
            <a:lightRig rig="threePt" dir="t"/>
          </a:scene3d>
          <a:sp3d>
            <a:bevelT/>
          </a:sp3d>
        </p:spPr>
      </p:pic>
      <p:pic>
        <p:nvPicPr>
          <p:cNvPr id="75" name="Picture 74"/>
          <p:cNvPicPr>
            <a:picLocks noChangeAspect="1"/>
          </p:cNvPicPr>
          <p:nvPr/>
        </p:nvPicPr>
        <p:blipFill>
          <a:blip r:embed="rId2"/>
          <a:stretch>
            <a:fillRect/>
          </a:stretch>
        </p:blipFill>
        <p:spPr>
          <a:xfrm>
            <a:off x="7162903" y="4708331"/>
            <a:ext cx="822960" cy="779186"/>
          </a:xfrm>
          <a:prstGeom prst="rect">
            <a:avLst/>
          </a:prstGeom>
          <a:ln>
            <a:solidFill>
              <a:schemeClr val="tx1"/>
            </a:solidFill>
          </a:ln>
          <a:scene3d>
            <a:camera prst="orthographicFront"/>
            <a:lightRig rig="threePt" dir="t"/>
          </a:scene3d>
          <a:sp3d>
            <a:bevelT/>
          </a:sp3d>
        </p:spPr>
      </p:pic>
      <p:pic>
        <p:nvPicPr>
          <p:cNvPr id="76" name="Picture 75"/>
          <p:cNvPicPr>
            <a:picLocks noChangeAspect="1"/>
          </p:cNvPicPr>
          <p:nvPr/>
        </p:nvPicPr>
        <p:blipFill>
          <a:blip r:embed="rId2"/>
          <a:stretch>
            <a:fillRect/>
          </a:stretch>
        </p:blipFill>
        <p:spPr>
          <a:xfrm>
            <a:off x="8085292" y="4708331"/>
            <a:ext cx="822960" cy="779186"/>
          </a:xfrm>
          <a:prstGeom prst="rect">
            <a:avLst/>
          </a:prstGeom>
          <a:ln>
            <a:solidFill>
              <a:schemeClr val="tx1"/>
            </a:solidFill>
          </a:ln>
          <a:scene3d>
            <a:camera prst="orthographicFront"/>
            <a:lightRig rig="threePt" dir="t"/>
          </a:scene3d>
          <a:sp3d>
            <a:bevelT/>
          </a:sp3d>
        </p:spPr>
      </p:pic>
      <p:pic>
        <p:nvPicPr>
          <p:cNvPr id="77" name="Picture 76"/>
          <p:cNvPicPr>
            <a:picLocks noChangeAspect="1"/>
          </p:cNvPicPr>
          <p:nvPr/>
        </p:nvPicPr>
        <p:blipFill>
          <a:blip r:embed="rId2"/>
          <a:stretch>
            <a:fillRect/>
          </a:stretch>
        </p:blipFill>
        <p:spPr>
          <a:xfrm>
            <a:off x="3944029" y="4714619"/>
            <a:ext cx="822960" cy="779186"/>
          </a:xfrm>
          <a:prstGeom prst="rect">
            <a:avLst/>
          </a:prstGeom>
          <a:ln>
            <a:solidFill>
              <a:schemeClr val="tx1"/>
            </a:solidFill>
          </a:ln>
          <a:scene3d>
            <a:camera prst="orthographicFront"/>
            <a:lightRig rig="threePt" dir="t"/>
          </a:scene3d>
          <a:sp3d>
            <a:bevelT/>
          </a:sp3d>
        </p:spPr>
      </p:pic>
      <p:pic>
        <p:nvPicPr>
          <p:cNvPr id="78" name="Picture 77"/>
          <p:cNvPicPr>
            <a:picLocks noChangeAspect="1"/>
          </p:cNvPicPr>
          <p:nvPr/>
        </p:nvPicPr>
        <p:blipFill rotWithShape="1">
          <a:blip r:embed="rId11" cstate="print">
            <a:extLst>
              <a:ext uri="{28A0092B-C50C-407E-A947-70E740481C1C}">
                <a14:useLocalDpi xmlns:a14="http://schemas.microsoft.com/office/drawing/2010/main" val="0"/>
              </a:ext>
            </a:extLst>
          </a:blip>
          <a:srcRect r="62748"/>
          <a:stretch/>
        </p:blipFill>
        <p:spPr>
          <a:xfrm>
            <a:off x="4266592" y="4739463"/>
            <a:ext cx="140143" cy="471067"/>
          </a:xfrm>
          <a:prstGeom prst="rect">
            <a:avLst/>
          </a:prstGeom>
          <a:effectLst>
            <a:outerShdw blurRad="50800" dist="38100" dir="2700000" algn="tl" rotWithShape="0">
              <a:prstClr val="black">
                <a:alpha val="88000"/>
              </a:prstClr>
            </a:outerShdw>
          </a:effectLst>
        </p:spPr>
      </p:pic>
      <p:sp>
        <p:nvSpPr>
          <p:cNvPr id="79" name="TextBox 78"/>
          <p:cNvSpPr txBox="1"/>
          <p:nvPr/>
        </p:nvSpPr>
        <p:spPr>
          <a:xfrm>
            <a:off x="3917727" y="5209503"/>
            <a:ext cx="856325" cy="253916"/>
          </a:xfrm>
          <a:prstGeom prst="rect">
            <a:avLst/>
          </a:prstGeom>
          <a:noFill/>
        </p:spPr>
        <p:txBody>
          <a:bodyPr wrap="none" rtlCol="0">
            <a:spAutoFit/>
          </a:bodyPr>
          <a:lstStyle/>
          <a:p>
            <a:pPr algn="ctr"/>
            <a:r>
              <a:rPr lang="en-US" sz="1050" b="1" dirty="0"/>
              <a:t>Productions</a:t>
            </a:r>
          </a:p>
        </p:txBody>
      </p:sp>
      <p:pic>
        <p:nvPicPr>
          <p:cNvPr id="80" name="Picture 79"/>
          <p:cNvPicPr>
            <a:picLocks noChangeAspect="1"/>
          </p:cNvPicPr>
          <p:nvPr/>
        </p:nvPicPr>
        <p:blipFill rotWithShape="1">
          <a:blip r:embed="rId11" cstate="print">
            <a:extLst>
              <a:ext uri="{28A0092B-C50C-407E-A947-70E740481C1C}">
                <a14:useLocalDpi xmlns:a14="http://schemas.microsoft.com/office/drawing/2010/main" val="0"/>
              </a:ext>
            </a:extLst>
          </a:blip>
          <a:srcRect r="62748"/>
          <a:stretch/>
        </p:blipFill>
        <p:spPr>
          <a:xfrm>
            <a:off x="6596791" y="4739463"/>
            <a:ext cx="140143" cy="471067"/>
          </a:xfrm>
          <a:prstGeom prst="rect">
            <a:avLst/>
          </a:prstGeom>
          <a:effectLst>
            <a:outerShdw blurRad="50800" dist="38100" dir="2700000" algn="tl" rotWithShape="0">
              <a:prstClr val="black">
                <a:alpha val="88000"/>
              </a:prstClr>
            </a:outerShdw>
          </a:effectLst>
        </p:spPr>
      </p:pic>
      <p:sp>
        <p:nvSpPr>
          <p:cNvPr id="81" name="TextBox 80"/>
          <p:cNvSpPr txBox="1"/>
          <p:nvPr/>
        </p:nvSpPr>
        <p:spPr>
          <a:xfrm>
            <a:off x="6247926" y="5209503"/>
            <a:ext cx="856325" cy="253916"/>
          </a:xfrm>
          <a:prstGeom prst="rect">
            <a:avLst/>
          </a:prstGeom>
          <a:noFill/>
        </p:spPr>
        <p:txBody>
          <a:bodyPr wrap="none" rtlCol="0">
            <a:spAutoFit/>
          </a:bodyPr>
          <a:lstStyle/>
          <a:p>
            <a:pPr algn="ctr"/>
            <a:r>
              <a:rPr lang="en-US" sz="1050" b="1" dirty="0"/>
              <a:t>Productions</a:t>
            </a:r>
          </a:p>
        </p:txBody>
      </p:sp>
      <p:pic>
        <p:nvPicPr>
          <p:cNvPr id="82" name="Picture 81"/>
          <p:cNvPicPr>
            <a:picLocks noChangeAspect="1"/>
          </p:cNvPicPr>
          <p:nvPr/>
        </p:nvPicPr>
        <p:blipFill rotWithShape="1">
          <a:blip r:embed="rId11" cstate="print">
            <a:extLst>
              <a:ext uri="{28A0092B-C50C-407E-A947-70E740481C1C}">
                <a14:useLocalDpi xmlns:a14="http://schemas.microsoft.com/office/drawing/2010/main" val="0"/>
              </a:ext>
            </a:extLst>
          </a:blip>
          <a:srcRect r="62748"/>
          <a:stretch/>
        </p:blipFill>
        <p:spPr>
          <a:xfrm>
            <a:off x="7482871" y="4753775"/>
            <a:ext cx="140143" cy="471067"/>
          </a:xfrm>
          <a:prstGeom prst="rect">
            <a:avLst/>
          </a:prstGeom>
          <a:effectLst>
            <a:outerShdw blurRad="50800" dist="38100" dir="2700000" algn="tl" rotWithShape="0">
              <a:prstClr val="black">
                <a:alpha val="88000"/>
              </a:prstClr>
            </a:outerShdw>
          </a:effectLst>
        </p:spPr>
      </p:pic>
      <p:sp>
        <p:nvSpPr>
          <p:cNvPr id="83" name="TextBox 82"/>
          <p:cNvSpPr txBox="1"/>
          <p:nvPr/>
        </p:nvSpPr>
        <p:spPr>
          <a:xfrm>
            <a:off x="7339992" y="5223815"/>
            <a:ext cx="444353" cy="253916"/>
          </a:xfrm>
          <a:prstGeom prst="rect">
            <a:avLst/>
          </a:prstGeom>
          <a:noFill/>
        </p:spPr>
        <p:txBody>
          <a:bodyPr wrap="none" rtlCol="0">
            <a:spAutoFit/>
          </a:bodyPr>
          <a:lstStyle/>
          <a:p>
            <a:pPr algn="ctr"/>
            <a:r>
              <a:rPr lang="en-US" sz="1050" b="1" dirty="0" err="1"/>
              <a:t>IPAC</a:t>
            </a:r>
            <a:endParaRPr lang="en-US" sz="1050" b="1" dirty="0"/>
          </a:p>
        </p:txBody>
      </p:sp>
      <p:pic>
        <p:nvPicPr>
          <p:cNvPr id="84" name="Picture 83"/>
          <p:cNvPicPr>
            <a:picLocks noChangeAspect="1"/>
          </p:cNvPicPr>
          <p:nvPr/>
        </p:nvPicPr>
        <p:blipFill rotWithShape="1">
          <a:blip r:embed="rId11" cstate="print">
            <a:extLst>
              <a:ext uri="{28A0092B-C50C-407E-A947-70E740481C1C}">
                <a14:useLocalDpi xmlns:a14="http://schemas.microsoft.com/office/drawing/2010/main" val="0"/>
              </a:ext>
            </a:extLst>
          </a:blip>
          <a:srcRect r="62748"/>
          <a:stretch/>
        </p:blipFill>
        <p:spPr>
          <a:xfrm>
            <a:off x="8414483" y="4733123"/>
            <a:ext cx="140143" cy="471067"/>
          </a:xfrm>
          <a:prstGeom prst="rect">
            <a:avLst/>
          </a:prstGeom>
          <a:effectLst>
            <a:outerShdw blurRad="50800" dist="38100" dir="2700000" algn="tl" rotWithShape="0">
              <a:prstClr val="black">
                <a:alpha val="88000"/>
              </a:prstClr>
            </a:outerShdw>
          </a:effectLst>
        </p:spPr>
      </p:pic>
      <p:sp>
        <p:nvSpPr>
          <p:cNvPr id="85" name="TextBox 84"/>
          <p:cNvSpPr txBox="1"/>
          <p:nvPr/>
        </p:nvSpPr>
        <p:spPr>
          <a:xfrm>
            <a:off x="8023941" y="5203163"/>
            <a:ext cx="939681" cy="253916"/>
          </a:xfrm>
          <a:prstGeom prst="rect">
            <a:avLst/>
          </a:prstGeom>
          <a:noFill/>
        </p:spPr>
        <p:txBody>
          <a:bodyPr wrap="none" rtlCol="0">
            <a:spAutoFit/>
          </a:bodyPr>
          <a:lstStyle/>
          <a:p>
            <a:pPr algn="ctr"/>
            <a:r>
              <a:rPr lang="en-US" sz="1050" b="1" dirty="0"/>
              <a:t>Customer Svc</a:t>
            </a:r>
          </a:p>
        </p:txBody>
      </p:sp>
      <p:cxnSp>
        <p:nvCxnSpPr>
          <p:cNvPr id="92" name="Straight Connector 91"/>
          <p:cNvCxnSpPr/>
          <p:nvPr/>
        </p:nvCxnSpPr>
        <p:spPr>
          <a:xfrm>
            <a:off x="4366933" y="4542668"/>
            <a:ext cx="109487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596791" y="4504799"/>
            <a:ext cx="188759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0" y="6650251"/>
            <a:ext cx="9144000" cy="207749"/>
          </a:xfrm>
          <a:prstGeom prst="rect">
            <a:avLst/>
          </a:prstGeom>
          <a:noFill/>
        </p:spPr>
        <p:txBody>
          <a:bodyPr wrap="square" rtlCol="0">
            <a:spAutoFit/>
          </a:bodyPr>
          <a:lstStyle/>
          <a:p>
            <a:r>
              <a:rPr lang="en-US" sz="750" dirty="0"/>
              <a:t>Financial Management School                                                                                                                                                                                                                                                                                                                                 9 October 2018</a:t>
            </a:r>
          </a:p>
        </p:txBody>
      </p:sp>
    </p:spTree>
    <p:extLst>
      <p:ext uri="{BB962C8B-B14F-4D97-AF65-F5344CB8AC3E}">
        <p14:creationId xmlns:p14="http://schemas.microsoft.com/office/powerpoint/2010/main" val="4857662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8221</TotalTime>
  <Words>1119</Words>
  <Application>Microsoft Office PowerPoint</Application>
  <PresentationFormat>On-screen Show (4:3)</PresentationFormat>
  <Paragraphs>145</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Purpose of Smart Pack</vt:lpstr>
      <vt:lpstr>What is a 3404?</vt:lpstr>
      <vt:lpstr>What is a Comptroller Office?</vt:lpstr>
      <vt:lpstr>Comptroller Office Structure</vt:lpstr>
      <vt:lpstr>What can I expect at work as a Comptroller?</vt:lpstr>
      <vt:lpstr>Comptroller Duty Assignments</vt:lpstr>
      <vt:lpstr>What is a Disbursing Office?</vt:lpstr>
      <vt:lpstr>Disbursing Office Structure</vt:lpstr>
      <vt:lpstr>What can I expect at work as a Disburser?</vt:lpstr>
      <vt:lpstr>DO/FO Assignments</vt:lpstr>
      <vt:lpstr>Deployment Opportunities</vt:lpstr>
      <vt:lpstr>Common Acronyms</vt:lpstr>
      <vt:lpstr>What Resources are Available Now? OPEN SOURCE</vt:lpstr>
    </vt:vector>
  </TitlesOfParts>
  <Company>USMC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Capt Cory J</dc:creator>
  <cp:lastModifiedBy>Yates Capt Sean C</cp:lastModifiedBy>
  <cp:revision>118</cp:revision>
  <cp:lastPrinted>2018-10-31T18:35:09Z</cp:lastPrinted>
  <dcterms:created xsi:type="dcterms:W3CDTF">2018-09-06T12:42:46Z</dcterms:created>
  <dcterms:modified xsi:type="dcterms:W3CDTF">2023-07-27T15:20:18Z</dcterms:modified>
</cp:coreProperties>
</file>