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
  </p:notesMasterIdLst>
  <p:handoutMasterIdLst>
    <p:handoutMasterId r:id="rId8"/>
  </p:handoutMasterIdLst>
  <p:sldIdLst>
    <p:sldId id="256" r:id="rId2"/>
    <p:sldId id="258" r:id="rId3"/>
    <p:sldId id="260" r:id="rId4"/>
    <p:sldId id="275" r:id="rId5"/>
    <p:sldId id="280" r:id="rId6"/>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0C5"/>
    <a:srgbClr val="FF6969"/>
    <a:srgbClr val="CC0000"/>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593" autoAdjust="0"/>
  </p:normalViewPr>
  <p:slideViewPr>
    <p:cSldViewPr snapToGrid="0">
      <p:cViewPr varScale="1">
        <p:scale>
          <a:sx n="100" d="100"/>
          <a:sy n="100" d="100"/>
        </p:scale>
        <p:origin x="1896"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729" cy="465452"/>
          </a:xfrm>
          <a:prstGeom prst="rect">
            <a:avLst/>
          </a:prstGeom>
        </p:spPr>
        <p:txBody>
          <a:bodyPr vert="horz" lIns="91083" tIns="45542" rIns="91083" bIns="45542" rtlCol="0"/>
          <a:lstStyle>
            <a:lvl1pPr algn="l">
              <a:defRPr sz="1200"/>
            </a:lvl1pPr>
          </a:lstStyle>
          <a:p>
            <a:endParaRPr lang="en-US"/>
          </a:p>
        </p:txBody>
      </p:sp>
      <p:sp>
        <p:nvSpPr>
          <p:cNvPr id="3" name="Date Placeholder 2"/>
          <p:cNvSpPr>
            <a:spLocks noGrp="1"/>
          </p:cNvSpPr>
          <p:nvPr>
            <p:ph type="dt" sz="quarter" idx="1"/>
          </p:nvPr>
        </p:nvSpPr>
        <p:spPr>
          <a:xfrm>
            <a:off x="3956693" y="0"/>
            <a:ext cx="3026729" cy="465452"/>
          </a:xfrm>
          <a:prstGeom prst="rect">
            <a:avLst/>
          </a:prstGeom>
        </p:spPr>
        <p:txBody>
          <a:bodyPr vert="horz" lIns="91083" tIns="45542" rIns="91083" bIns="45542" rtlCol="0"/>
          <a:lstStyle>
            <a:lvl1pPr algn="r">
              <a:defRPr sz="1200"/>
            </a:lvl1pPr>
          </a:lstStyle>
          <a:p>
            <a:fld id="{B9CBEDDF-B8E6-47AF-A14B-64A479707057}" type="datetimeFigureOut">
              <a:rPr lang="en-US" smtClean="0"/>
              <a:t>7/31/2023</a:t>
            </a:fld>
            <a:endParaRPr lang="en-US"/>
          </a:p>
        </p:txBody>
      </p:sp>
      <p:sp>
        <p:nvSpPr>
          <p:cNvPr id="4" name="Footer Placeholder 3"/>
          <p:cNvSpPr>
            <a:spLocks noGrp="1"/>
          </p:cNvSpPr>
          <p:nvPr>
            <p:ph type="ftr" sz="quarter" idx="2"/>
          </p:nvPr>
        </p:nvSpPr>
        <p:spPr>
          <a:xfrm>
            <a:off x="0" y="8818249"/>
            <a:ext cx="3026729" cy="465452"/>
          </a:xfrm>
          <a:prstGeom prst="rect">
            <a:avLst/>
          </a:prstGeom>
        </p:spPr>
        <p:txBody>
          <a:bodyPr vert="horz" lIns="91083" tIns="45542" rIns="91083" bIns="45542" rtlCol="0" anchor="b"/>
          <a:lstStyle>
            <a:lvl1pPr algn="l">
              <a:defRPr sz="1200"/>
            </a:lvl1pPr>
          </a:lstStyle>
          <a:p>
            <a:endParaRPr lang="en-US"/>
          </a:p>
        </p:txBody>
      </p:sp>
      <p:sp>
        <p:nvSpPr>
          <p:cNvPr id="5" name="Slide Number Placeholder 4"/>
          <p:cNvSpPr>
            <a:spLocks noGrp="1"/>
          </p:cNvSpPr>
          <p:nvPr>
            <p:ph type="sldNum" sz="quarter" idx="3"/>
          </p:nvPr>
        </p:nvSpPr>
        <p:spPr>
          <a:xfrm>
            <a:off x="3956693" y="8818249"/>
            <a:ext cx="3026729" cy="465452"/>
          </a:xfrm>
          <a:prstGeom prst="rect">
            <a:avLst/>
          </a:prstGeom>
        </p:spPr>
        <p:txBody>
          <a:bodyPr vert="horz" lIns="91083" tIns="45542" rIns="91083" bIns="45542" rtlCol="0" anchor="b"/>
          <a:lstStyle>
            <a:lvl1pPr algn="r">
              <a:defRPr sz="1200"/>
            </a:lvl1pPr>
          </a:lstStyle>
          <a:p>
            <a:fld id="{BAD082E6-1292-43DE-8B7F-132D1465C717}" type="slidenum">
              <a:rPr lang="en-US" smtClean="0"/>
              <a:t>‹#›</a:t>
            </a:fld>
            <a:endParaRPr lang="en-US"/>
          </a:p>
        </p:txBody>
      </p:sp>
    </p:spTree>
    <p:extLst>
      <p:ext uri="{BB962C8B-B14F-4D97-AF65-F5344CB8AC3E}">
        <p14:creationId xmlns:p14="http://schemas.microsoft.com/office/powerpoint/2010/main" val="3082855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729" cy="465452"/>
          </a:xfrm>
          <a:prstGeom prst="rect">
            <a:avLst/>
          </a:prstGeom>
        </p:spPr>
        <p:txBody>
          <a:bodyPr vert="horz" lIns="91083" tIns="45542" rIns="91083" bIns="45542" rtlCol="0"/>
          <a:lstStyle>
            <a:lvl1pPr algn="l">
              <a:defRPr sz="1200"/>
            </a:lvl1pPr>
          </a:lstStyle>
          <a:p>
            <a:endParaRPr lang="en-US"/>
          </a:p>
        </p:txBody>
      </p:sp>
      <p:sp>
        <p:nvSpPr>
          <p:cNvPr id="3" name="Date Placeholder 2"/>
          <p:cNvSpPr>
            <a:spLocks noGrp="1"/>
          </p:cNvSpPr>
          <p:nvPr>
            <p:ph type="dt" idx="1"/>
          </p:nvPr>
        </p:nvSpPr>
        <p:spPr>
          <a:xfrm>
            <a:off x="3956693" y="0"/>
            <a:ext cx="3026729" cy="465452"/>
          </a:xfrm>
          <a:prstGeom prst="rect">
            <a:avLst/>
          </a:prstGeom>
        </p:spPr>
        <p:txBody>
          <a:bodyPr vert="horz" lIns="91083" tIns="45542" rIns="91083" bIns="45542" rtlCol="0"/>
          <a:lstStyle>
            <a:lvl1pPr algn="r">
              <a:defRPr sz="1200"/>
            </a:lvl1pPr>
          </a:lstStyle>
          <a:p>
            <a:fld id="{89BAF026-C4C2-4927-95A1-606E4C51AEAE}" type="datetimeFigureOut">
              <a:rPr lang="en-US" smtClean="0"/>
              <a:t>7/31/2023</a:t>
            </a:fld>
            <a:endParaRPr lang="en-US"/>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1083" tIns="45542" rIns="91083" bIns="45542" rtlCol="0" anchor="ctr"/>
          <a:lstStyle/>
          <a:p>
            <a:endParaRPr lang="en-US"/>
          </a:p>
        </p:txBody>
      </p:sp>
      <p:sp>
        <p:nvSpPr>
          <p:cNvPr id="5" name="Notes Placeholder 4"/>
          <p:cNvSpPr>
            <a:spLocks noGrp="1"/>
          </p:cNvSpPr>
          <p:nvPr>
            <p:ph type="body" sz="quarter" idx="3"/>
          </p:nvPr>
        </p:nvSpPr>
        <p:spPr>
          <a:xfrm>
            <a:off x="697869" y="4467701"/>
            <a:ext cx="5589263" cy="3655537"/>
          </a:xfrm>
          <a:prstGeom prst="rect">
            <a:avLst/>
          </a:prstGeom>
        </p:spPr>
        <p:txBody>
          <a:bodyPr vert="horz" lIns="91083" tIns="45542" rIns="91083" bIns="455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8249"/>
            <a:ext cx="3026729" cy="465452"/>
          </a:xfrm>
          <a:prstGeom prst="rect">
            <a:avLst/>
          </a:prstGeom>
        </p:spPr>
        <p:txBody>
          <a:bodyPr vert="horz" lIns="91083" tIns="45542" rIns="91083" bIns="45542" rtlCol="0" anchor="b"/>
          <a:lstStyle>
            <a:lvl1pPr algn="l">
              <a:defRPr sz="1200"/>
            </a:lvl1pPr>
          </a:lstStyle>
          <a:p>
            <a:endParaRPr lang="en-US"/>
          </a:p>
        </p:txBody>
      </p:sp>
      <p:sp>
        <p:nvSpPr>
          <p:cNvPr id="7" name="Slide Number Placeholder 6"/>
          <p:cNvSpPr>
            <a:spLocks noGrp="1"/>
          </p:cNvSpPr>
          <p:nvPr>
            <p:ph type="sldNum" sz="quarter" idx="5"/>
          </p:nvPr>
        </p:nvSpPr>
        <p:spPr>
          <a:xfrm>
            <a:off x="3956693" y="8818249"/>
            <a:ext cx="3026729" cy="465452"/>
          </a:xfrm>
          <a:prstGeom prst="rect">
            <a:avLst/>
          </a:prstGeom>
        </p:spPr>
        <p:txBody>
          <a:bodyPr vert="horz" lIns="91083" tIns="45542" rIns="91083" bIns="45542" rtlCol="0" anchor="b"/>
          <a:lstStyle>
            <a:lvl1pPr algn="r">
              <a:defRPr sz="1200"/>
            </a:lvl1pPr>
          </a:lstStyle>
          <a:p>
            <a:fld id="{BC002A71-00F9-4230-A9A5-BB249572DAEA}" type="slidenum">
              <a:rPr lang="en-US" smtClean="0"/>
              <a:t>‹#›</a:t>
            </a:fld>
            <a:endParaRPr lang="en-US"/>
          </a:p>
        </p:txBody>
      </p:sp>
    </p:spTree>
    <p:extLst>
      <p:ext uri="{BB962C8B-B14F-4D97-AF65-F5344CB8AC3E}">
        <p14:creationId xmlns:p14="http://schemas.microsoft.com/office/powerpoint/2010/main" val="4244130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49B740-16B6-4213-98F0-C798C23FFB06}"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5796D-0B01-41C4-AA37-2759267B1FD8}" type="slidenum">
              <a:rPr lang="en-US" smtClean="0"/>
              <a:t>‹#›</a:t>
            </a:fld>
            <a:endParaRPr lang="en-US"/>
          </a:p>
        </p:txBody>
      </p:sp>
    </p:spTree>
    <p:extLst>
      <p:ext uri="{BB962C8B-B14F-4D97-AF65-F5344CB8AC3E}">
        <p14:creationId xmlns:p14="http://schemas.microsoft.com/office/powerpoint/2010/main" val="1861320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49B740-16B6-4213-98F0-C798C23FFB06}"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5796D-0B01-41C4-AA37-2759267B1FD8}" type="slidenum">
              <a:rPr lang="en-US" smtClean="0"/>
              <a:t>‹#›</a:t>
            </a:fld>
            <a:endParaRPr lang="en-US"/>
          </a:p>
        </p:txBody>
      </p:sp>
    </p:spTree>
    <p:extLst>
      <p:ext uri="{BB962C8B-B14F-4D97-AF65-F5344CB8AC3E}">
        <p14:creationId xmlns:p14="http://schemas.microsoft.com/office/powerpoint/2010/main" val="3961501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49B740-16B6-4213-98F0-C798C23FFB06}"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5796D-0B01-41C4-AA37-2759267B1FD8}" type="slidenum">
              <a:rPr lang="en-US" smtClean="0"/>
              <a:t>‹#›</a:t>
            </a:fld>
            <a:endParaRPr lang="en-US"/>
          </a:p>
        </p:txBody>
      </p:sp>
    </p:spTree>
    <p:extLst>
      <p:ext uri="{BB962C8B-B14F-4D97-AF65-F5344CB8AC3E}">
        <p14:creationId xmlns:p14="http://schemas.microsoft.com/office/powerpoint/2010/main" val="1417537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49B740-16B6-4213-98F0-C798C23FFB06}"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5796D-0B01-41C4-AA37-2759267B1FD8}" type="slidenum">
              <a:rPr lang="en-US" smtClean="0"/>
              <a:t>‹#›</a:t>
            </a:fld>
            <a:endParaRPr lang="en-US"/>
          </a:p>
        </p:txBody>
      </p:sp>
    </p:spTree>
    <p:extLst>
      <p:ext uri="{BB962C8B-B14F-4D97-AF65-F5344CB8AC3E}">
        <p14:creationId xmlns:p14="http://schemas.microsoft.com/office/powerpoint/2010/main" val="654540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49B740-16B6-4213-98F0-C798C23FFB06}"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5796D-0B01-41C4-AA37-2759267B1FD8}" type="slidenum">
              <a:rPr lang="en-US" smtClean="0"/>
              <a:t>‹#›</a:t>
            </a:fld>
            <a:endParaRPr lang="en-US"/>
          </a:p>
        </p:txBody>
      </p:sp>
    </p:spTree>
    <p:extLst>
      <p:ext uri="{BB962C8B-B14F-4D97-AF65-F5344CB8AC3E}">
        <p14:creationId xmlns:p14="http://schemas.microsoft.com/office/powerpoint/2010/main" val="3952261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49B740-16B6-4213-98F0-C798C23FFB06}" type="datetimeFigureOut">
              <a:rPr lang="en-US" smtClean="0"/>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5796D-0B01-41C4-AA37-2759267B1FD8}" type="slidenum">
              <a:rPr lang="en-US" smtClean="0"/>
              <a:t>‹#›</a:t>
            </a:fld>
            <a:endParaRPr lang="en-US"/>
          </a:p>
        </p:txBody>
      </p:sp>
    </p:spTree>
    <p:extLst>
      <p:ext uri="{BB962C8B-B14F-4D97-AF65-F5344CB8AC3E}">
        <p14:creationId xmlns:p14="http://schemas.microsoft.com/office/powerpoint/2010/main" val="2498632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49B740-16B6-4213-98F0-C798C23FFB06}" type="datetimeFigureOut">
              <a:rPr lang="en-US" smtClean="0"/>
              <a:t>7/31/2023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D5796D-0B01-41C4-AA37-2759267B1FD8}" type="slidenum">
              <a:rPr lang="en-US" smtClean="0"/>
              <a:t>‹#›</a:t>
            </a:fld>
            <a:endParaRPr lang="en-US"/>
          </a:p>
        </p:txBody>
      </p:sp>
    </p:spTree>
    <p:extLst>
      <p:ext uri="{BB962C8B-B14F-4D97-AF65-F5344CB8AC3E}">
        <p14:creationId xmlns:p14="http://schemas.microsoft.com/office/powerpoint/2010/main" val="4041695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49B740-16B6-4213-98F0-C798C23FFB06}" type="datetimeFigureOut">
              <a:rPr lang="en-US" smtClean="0"/>
              <a:t>7/31/2023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D5796D-0B01-41C4-AA37-2759267B1FD8}" type="slidenum">
              <a:rPr lang="en-US" smtClean="0"/>
              <a:t>‹#›</a:t>
            </a:fld>
            <a:endParaRPr lang="en-US"/>
          </a:p>
        </p:txBody>
      </p:sp>
    </p:spTree>
    <p:extLst>
      <p:ext uri="{BB962C8B-B14F-4D97-AF65-F5344CB8AC3E}">
        <p14:creationId xmlns:p14="http://schemas.microsoft.com/office/powerpoint/2010/main" val="277035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49B740-16B6-4213-98F0-C798C23FFB06}" type="datetimeFigureOut">
              <a:rPr lang="en-US" smtClean="0"/>
              <a:t>7/31/2023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D5796D-0B01-41C4-AA37-2759267B1FD8}" type="slidenum">
              <a:rPr lang="en-US" smtClean="0"/>
              <a:t>‹#›</a:t>
            </a:fld>
            <a:endParaRPr lang="en-US"/>
          </a:p>
        </p:txBody>
      </p:sp>
    </p:spTree>
    <p:extLst>
      <p:ext uri="{BB962C8B-B14F-4D97-AF65-F5344CB8AC3E}">
        <p14:creationId xmlns:p14="http://schemas.microsoft.com/office/powerpoint/2010/main" val="3134066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49B740-16B6-4213-98F0-C798C23FFB06}" type="datetimeFigureOut">
              <a:rPr lang="en-US" smtClean="0"/>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5796D-0B01-41C4-AA37-2759267B1FD8}" type="slidenum">
              <a:rPr lang="en-US" smtClean="0"/>
              <a:t>‹#›</a:t>
            </a:fld>
            <a:endParaRPr lang="en-US"/>
          </a:p>
        </p:txBody>
      </p:sp>
    </p:spTree>
    <p:extLst>
      <p:ext uri="{BB962C8B-B14F-4D97-AF65-F5344CB8AC3E}">
        <p14:creationId xmlns:p14="http://schemas.microsoft.com/office/powerpoint/2010/main" val="3416164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49B740-16B6-4213-98F0-C798C23FFB06}" type="datetimeFigureOut">
              <a:rPr lang="en-US" smtClean="0"/>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5796D-0B01-41C4-AA37-2759267B1FD8}" type="slidenum">
              <a:rPr lang="en-US" smtClean="0"/>
              <a:t>‹#›</a:t>
            </a:fld>
            <a:endParaRPr lang="en-US"/>
          </a:p>
        </p:txBody>
      </p:sp>
    </p:spTree>
    <p:extLst>
      <p:ext uri="{BB962C8B-B14F-4D97-AF65-F5344CB8AC3E}">
        <p14:creationId xmlns:p14="http://schemas.microsoft.com/office/powerpoint/2010/main" val="2615073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9B740-16B6-4213-98F0-C798C23FFB06}" type="datetimeFigureOut">
              <a:rPr lang="en-US" smtClean="0"/>
              <a:t>7/31/2023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5796D-0B01-41C4-AA37-2759267B1FD8}" type="slidenum">
              <a:rPr lang="en-US" smtClean="0"/>
              <a:t>‹#›</a:t>
            </a:fld>
            <a:endParaRPr lang="en-US"/>
          </a:p>
        </p:txBody>
      </p:sp>
    </p:spTree>
    <p:extLst>
      <p:ext uri="{BB962C8B-B14F-4D97-AF65-F5344CB8AC3E}">
        <p14:creationId xmlns:p14="http://schemas.microsoft.com/office/powerpoint/2010/main" val="17317306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hyperlink" Target="http://www.facebook.com/MCCSSS/" TargetMode="External"/><Relationship Id="rId3" Type="http://schemas.microsoft.com/office/2007/relationships/hdphoto" Target="../media/hdphoto1.wdp"/><Relationship Id="rId7" Type="http://schemas.openxmlformats.org/officeDocument/2006/relationships/hyperlink" Target="http://www.mccsss.marines.mil/"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trngcmd.marines.mil/Units/South-Atlantic/MCCSSS/MCCSSS-Schools/Financial-Management/" TargetMode="Externa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9144000" cy="1619078"/>
            <a:chOff x="0" y="0"/>
            <a:chExt cx="9144000" cy="1619078"/>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0" y="0"/>
              <a:ext cx="9144000" cy="807244"/>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6392" y="156038"/>
              <a:ext cx="1463040" cy="1463040"/>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30" y="64598"/>
              <a:ext cx="1554480" cy="1554480"/>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grpSp>
      <p:sp>
        <p:nvSpPr>
          <p:cNvPr id="10" name="TextBox 9"/>
          <p:cNvSpPr txBox="1"/>
          <p:nvPr/>
        </p:nvSpPr>
        <p:spPr>
          <a:xfrm>
            <a:off x="0" y="6650251"/>
            <a:ext cx="9144000" cy="207749"/>
          </a:xfrm>
          <a:prstGeom prst="rect">
            <a:avLst/>
          </a:prstGeom>
          <a:noFill/>
        </p:spPr>
        <p:txBody>
          <a:bodyPr wrap="square" rtlCol="0">
            <a:spAutoFit/>
          </a:bodyPr>
          <a:lstStyle/>
          <a:p>
            <a:r>
              <a:rPr lang="en-US" sz="750" dirty="0"/>
              <a:t>Financial Management School                                                                                                                                                                                                                                                                                                                                 31 July 2023</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0" y="1181277"/>
            <a:ext cx="9145619" cy="6080864"/>
          </a:xfrm>
          <a:prstGeom prst="rect">
            <a:avLst/>
          </a:prstGeom>
          <a:effectLst>
            <a:softEdge rad="838200"/>
          </a:effectLst>
        </p:spPr>
      </p:pic>
      <p:sp>
        <p:nvSpPr>
          <p:cNvPr id="2" name="Title 1"/>
          <p:cNvSpPr>
            <a:spLocks noGrp="1"/>
          </p:cNvSpPr>
          <p:nvPr>
            <p:ph type="ctrTitle"/>
          </p:nvPr>
        </p:nvSpPr>
        <p:spPr>
          <a:xfrm>
            <a:off x="859030" y="1181277"/>
            <a:ext cx="7435884" cy="2387600"/>
          </a:xfrm>
        </p:spPr>
        <p:txBody>
          <a:bodyPr>
            <a:normAutofit/>
          </a:bodyPr>
          <a:lstStyle/>
          <a:p>
            <a:r>
              <a:rPr lang="en-US" sz="4400" b="1" dirty="0">
                <a:latin typeface="Arial Black" panose="020B0A04020102020204" pitchFamily="34" charset="0"/>
              </a:rPr>
              <a:t>Finance Technician </a:t>
            </a:r>
            <a:br>
              <a:rPr lang="en-US" sz="4400" b="1" dirty="0">
                <a:latin typeface="Arial Black" panose="020B0A04020102020204" pitchFamily="34" charset="0"/>
              </a:rPr>
            </a:br>
            <a:r>
              <a:rPr lang="en-US" sz="4400" b="1" dirty="0">
                <a:latin typeface="Arial Black" panose="020B0A04020102020204" pitchFamily="34" charset="0"/>
              </a:rPr>
              <a:t>3432</a:t>
            </a:r>
          </a:p>
        </p:txBody>
      </p:sp>
    </p:spTree>
    <p:extLst>
      <p:ext uri="{BB962C8B-B14F-4D97-AF65-F5344CB8AC3E}">
        <p14:creationId xmlns:p14="http://schemas.microsoft.com/office/powerpoint/2010/main" val="3436057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1285798"/>
            <a:chOff x="0" y="0"/>
            <a:chExt cx="9144000" cy="1285798"/>
          </a:xfrm>
        </p:grpSpPr>
        <p:pic>
          <p:nvPicPr>
            <p:cNvPr id="11" name="Picture 10"/>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0" y="0"/>
              <a:ext cx="9144000" cy="807244"/>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692" y="122520"/>
              <a:ext cx="1163278" cy="1163278"/>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30" y="64598"/>
              <a:ext cx="1221200" cy="1221200"/>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grpSp>
      <p:sp>
        <p:nvSpPr>
          <p:cNvPr id="5" name="Title 4"/>
          <p:cNvSpPr>
            <a:spLocks noGrp="1"/>
          </p:cNvSpPr>
          <p:nvPr>
            <p:ph type="title"/>
          </p:nvPr>
        </p:nvSpPr>
        <p:spPr>
          <a:xfrm>
            <a:off x="628650" y="-93464"/>
            <a:ext cx="7886700" cy="994172"/>
          </a:xfrm>
        </p:spPr>
        <p:txBody>
          <a:bodyPr>
            <a:normAutofit/>
          </a:bodyPr>
          <a:lstStyle/>
          <a:p>
            <a:pPr algn="ctr"/>
            <a:r>
              <a:rPr lang="en-US" b="1" dirty="0">
                <a:latin typeface="Times New Roman" panose="02020603050405020304" pitchFamily="18" charset="0"/>
                <a:cs typeface="Times New Roman" panose="02020603050405020304" pitchFamily="18" charset="0"/>
              </a:rPr>
              <a:t>Finance Technician</a:t>
            </a:r>
            <a:endParaRPr lang="en-US" b="1" dirty="0">
              <a:latin typeface="Arial Black" panose="020B0A04020102020204" pitchFamily="34" charset="0"/>
            </a:endParaRPr>
          </a:p>
        </p:txBody>
      </p:sp>
      <p:sp>
        <p:nvSpPr>
          <p:cNvPr id="8" name="Content Placeholder 7"/>
          <p:cNvSpPr>
            <a:spLocks noGrp="1"/>
          </p:cNvSpPr>
          <p:nvPr>
            <p:ph idx="1"/>
          </p:nvPr>
        </p:nvSpPr>
        <p:spPr>
          <a:xfrm>
            <a:off x="628650" y="1646542"/>
            <a:ext cx="7886700" cy="4351338"/>
          </a:xfrm>
        </p:spPr>
        <p:txBody>
          <a:bodyPr>
            <a:noAutofit/>
          </a:bodyPr>
          <a:lstStyle/>
          <a:p>
            <a:pPr algn="l"/>
            <a:r>
              <a:rPr lang="en-US" sz="2000" b="0" i="0" dirty="0">
                <a:solidFill>
                  <a:srgbClr val="2C3E50"/>
                </a:solidFill>
                <a:effectLst/>
                <a:latin typeface="Times New Roman" panose="02020603050405020304" pitchFamily="18" charset="0"/>
                <a:cs typeface="Times New Roman" panose="02020603050405020304" pitchFamily="18" charset="0"/>
              </a:rPr>
              <a:t>Finance technicians perform the duties associated with the maintenance, review, payment processing of master pay accounts, and the fiscal accounting supporting those transactions. Finance technicians also perform duties incident to the adjudication, computation, review, and payment of vouchers of reimbursement for official travel.</a:t>
            </a:r>
          </a:p>
          <a:p>
            <a:pPr algn="l"/>
            <a:r>
              <a:rPr lang="en-US" sz="2000" dirty="0">
                <a:solidFill>
                  <a:srgbClr val="2C3E50"/>
                </a:solidFill>
                <a:latin typeface="Times New Roman" panose="02020603050405020304" pitchFamily="18" charset="0"/>
                <a:cs typeface="Times New Roman" panose="02020603050405020304" pitchFamily="18" charset="0"/>
              </a:rPr>
              <a:t>Tasks performed by Finance Technicians can include the following: </a:t>
            </a:r>
            <a:r>
              <a:rPr lang="en-US" sz="2000" b="0" i="0" dirty="0">
                <a:solidFill>
                  <a:srgbClr val="2C3E50"/>
                </a:solidFill>
                <a:effectLst/>
                <a:latin typeface="Times New Roman" panose="02020603050405020304" pitchFamily="18" charset="0"/>
                <a:cs typeface="Times New Roman" panose="02020603050405020304" pitchFamily="18" charset="0"/>
              </a:rPr>
              <a:t>Validate the Characteristics of a Line of Accounting (LOA); Prepare a Disbursing Diary; Compute Adjustments to Pay and Allowances; Compute Deductions and Collections of Pay; Compute Special Payments; Prepare a Special Payroll; Process a Decentralized and Centralized Regular Payroll; Maintain Correspondence Files and Directives; Conduct Forward Deployed Finance Operations; Manage Suspense Accounts; Prepare Daily Statement of Accountability (DD 2665); Audit Collection Vouchers.</a:t>
            </a:r>
          </a:p>
        </p:txBody>
      </p:sp>
      <p:sp>
        <p:nvSpPr>
          <p:cNvPr id="15" name="TextBox 14"/>
          <p:cNvSpPr txBox="1"/>
          <p:nvPr/>
        </p:nvSpPr>
        <p:spPr>
          <a:xfrm>
            <a:off x="0" y="6650251"/>
            <a:ext cx="9144000" cy="207749"/>
          </a:xfrm>
          <a:prstGeom prst="rect">
            <a:avLst/>
          </a:prstGeom>
          <a:noFill/>
        </p:spPr>
        <p:txBody>
          <a:bodyPr wrap="square" rtlCol="0">
            <a:spAutoFit/>
          </a:bodyPr>
          <a:lstStyle/>
          <a:p>
            <a:r>
              <a:rPr lang="en-US" sz="750" dirty="0"/>
              <a:t>Financial Management School                                                                                                                                                                                                                                                                                                                                 31 July 2023</a:t>
            </a:r>
          </a:p>
        </p:txBody>
      </p:sp>
    </p:spTree>
    <p:extLst>
      <p:ext uri="{BB962C8B-B14F-4D97-AF65-F5344CB8AC3E}">
        <p14:creationId xmlns:p14="http://schemas.microsoft.com/office/powerpoint/2010/main" val="974381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0"/>
            <a:ext cx="9144000" cy="1285798"/>
            <a:chOff x="0" y="0"/>
            <a:chExt cx="9144000" cy="1285798"/>
          </a:xfrm>
        </p:grpSpPr>
        <p:pic>
          <p:nvPicPr>
            <p:cNvPr id="17" name="Picture 16"/>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0" y="0"/>
              <a:ext cx="9144000" cy="807244"/>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692" y="122520"/>
              <a:ext cx="1163278" cy="1163278"/>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30" y="64598"/>
              <a:ext cx="1221200" cy="1221200"/>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grpSp>
      <p:sp>
        <p:nvSpPr>
          <p:cNvPr id="5" name="Title 4"/>
          <p:cNvSpPr>
            <a:spLocks noGrp="1"/>
          </p:cNvSpPr>
          <p:nvPr>
            <p:ph type="title"/>
          </p:nvPr>
        </p:nvSpPr>
        <p:spPr>
          <a:xfrm>
            <a:off x="657611" y="-318974"/>
            <a:ext cx="7886700" cy="994172"/>
          </a:xfrm>
        </p:spPr>
        <p:txBody>
          <a:bodyPr>
            <a:normAutofit fontScale="90000"/>
          </a:bodyPr>
          <a:lstStyle/>
          <a:p>
            <a:pPr algn="ctr"/>
            <a:br>
              <a:rPr lang="en-US" sz="3200" b="1" dirty="0">
                <a:latin typeface="Times New Roman" panose="02020603050405020304" pitchFamily="18" charset="0"/>
                <a:cs typeface="Times New Roman" panose="02020603050405020304" pitchFamily="18" charset="0"/>
              </a:rPr>
            </a:b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t>
            </a:r>
            <a:r>
              <a:rPr lang="en-US" sz="4900" b="1" dirty="0">
                <a:latin typeface="Times New Roman" panose="02020603050405020304" pitchFamily="18" charset="0"/>
                <a:cs typeface="Times New Roman" panose="02020603050405020304" pitchFamily="18" charset="0"/>
              </a:rPr>
              <a:t>Finance Technician</a:t>
            </a:r>
            <a:br>
              <a:rPr lang="en-US" sz="2700" b="1" dirty="0">
                <a:latin typeface="Times New Roman" panose="02020603050405020304" pitchFamily="18" charset="0"/>
                <a:cs typeface="Times New Roman" panose="02020603050405020304" pitchFamily="18" charset="0"/>
              </a:rPr>
            </a:br>
            <a:endParaRPr lang="en-US" sz="2700" b="1" dirty="0">
              <a:latin typeface="Arial Black" panose="020B0A04020102020204" pitchFamily="34" charset="0"/>
            </a:endParaRPr>
          </a:p>
        </p:txBody>
      </p:sp>
      <p:sp>
        <p:nvSpPr>
          <p:cNvPr id="8" name="Content Placeholder 7"/>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Finance Technicians perform a unique role within the Marine Corps and are typically located at the larger installations. They can be stationed at any of the Marine Expeditionary Forces, the Recruit Depots, Hawaii, or in the National Capitol Region.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More specific information on the duty locations is on the following slide.</a:t>
            </a:r>
          </a:p>
        </p:txBody>
      </p:sp>
      <p:sp>
        <p:nvSpPr>
          <p:cNvPr id="15" name="TextBox 14"/>
          <p:cNvSpPr txBox="1"/>
          <p:nvPr/>
        </p:nvSpPr>
        <p:spPr>
          <a:xfrm>
            <a:off x="0" y="6650251"/>
            <a:ext cx="9144000" cy="207749"/>
          </a:xfrm>
          <a:prstGeom prst="rect">
            <a:avLst/>
          </a:prstGeom>
          <a:noFill/>
        </p:spPr>
        <p:txBody>
          <a:bodyPr wrap="square" rtlCol="0">
            <a:spAutoFit/>
          </a:bodyPr>
          <a:lstStyle/>
          <a:p>
            <a:r>
              <a:rPr lang="en-US" sz="750" dirty="0"/>
              <a:t>Financial Management School                                                                                                                                                                                                                                                                                                                                 31 July 2023</a:t>
            </a:r>
          </a:p>
        </p:txBody>
      </p:sp>
    </p:spTree>
    <p:extLst>
      <p:ext uri="{BB962C8B-B14F-4D97-AF65-F5344CB8AC3E}">
        <p14:creationId xmlns:p14="http://schemas.microsoft.com/office/powerpoint/2010/main" val="1146801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939" y="175099"/>
            <a:ext cx="7636213" cy="5089560"/>
          </a:xfrm>
          <a:prstGeom prst="rect">
            <a:avLst/>
          </a:prstGeom>
          <a:noFill/>
        </p:spPr>
      </p:pic>
      <p:sp>
        <p:nvSpPr>
          <p:cNvPr id="2" name="5-Point Star 1"/>
          <p:cNvSpPr/>
          <p:nvPr/>
        </p:nvSpPr>
        <p:spPr>
          <a:xfrm>
            <a:off x="1572768" y="5392674"/>
            <a:ext cx="137160" cy="128016"/>
          </a:xfrm>
          <a:prstGeom prst="star5">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4" name="5-Point Star 3"/>
          <p:cNvSpPr/>
          <p:nvPr/>
        </p:nvSpPr>
        <p:spPr>
          <a:xfrm>
            <a:off x="1572768" y="5648706"/>
            <a:ext cx="137160" cy="128016"/>
          </a:xfrm>
          <a:prstGeom prst="star5">
            <a:avLst/>
          </a:prstGeom>
          <a:solidFill>
            <a:schemeClr val="tx1"/>
          </a:soli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3" name="Title 2"/>
          <p:cNvSpPr>
            <a:spLocks noGrp="1"/>
          </p:cNvSpPr>
          <p:nvPr>
            <p:ph type="title"/>
          </p:nvPr>
        </p:nvSpPr>
        <p:spPr>
          <a:xfrm>
            <a:off x="1709928" y="5377386"/>
            <a:ext cx="1507617" cy="207312"/>
          </a:xfrm>
        </p:spPr>
        <p:txBody>
          <a:bodyPr>
            <a:noAutofit/>
          </a:bodyPr>
          <a:lstStyle/>
          <a:p>
            <a:r>
              <a:rPr lang="en-US" sz="1350" dirty="0"/>
              <a:t>Disbursing Office</a:t>
            </a:r>
          </a:p>
        </p:txBody>
      </p:sp>
      <p:sp>
        <p:nvSpPr>
          <p:cNvPr id="6" name="Title 2"/>
          <p:cNvSpPr txBox="1">
            <a:spLocks/>
          </p:cNvSpPr>
          <p:nvPr/>
        </p:nvSpPr>
        <p:spPr>
          <a:xfrm>
            <a:off x="1709928" y="5609058"/>
            <a:ext cx="1507617" cy="20731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50" dirty="0"/>
              <a:t> Finance Office</a:t>
            </a:r>
          </a:p>
        </p:txBody>
      </p:sp>
      <p:sp>
        <p:nvSpPr>
          <p:cNvPr id="7" name="TextBox 6"/>
          <p:cNvSpPr txBox="1"/>
          <p:nvPr/>
        </p:nvSpPr>
        <p:spPr>
          <a:xfrm>
            <a:off x="0" y="6650251"/>
            <a:ext cx="9144000" cy="207749"/>
          </a:xfrm>
          <a:prstGeom prst="rect">
            <a:avLst/>
          </a:prstGeom>
          <a:noFill/>
        </p:spPr>
        <p:txBody>
          <a:bodyPr wrap="square" rtlCol="0">
            <a:spAutoFit/>
          </a:bodyPr>
          <a:lstStyle/>
          <a:p>
            <a:r>
              <a:rPr lang="en-US" sz="750" dirty="0"/>
              <a:t>Financial Management School                                                                                                                                                                                                                                                                                                                                 31 July 2023</a:t>
            </a:r>
          </a:p>
        </p:txBody>
      </p:sp>
    </p:spTree>
    <p:extLst>
      <p:ext uri="{BB962C8B-B14F-4D97-AF65-F5344CB8AC3E}">
        <p14:creationId xmlns:p14="http://schemas.microsoft.com/office/powerpoint/2010/main" val="2600803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0"/>
            <a:ext cx="9144000" cy="1285798"/>
            <a:chOff x="0" y="0"/>
            <a:chExt cx="9144000" cy="1285798"/>
          </a:xfrm>
        </p:grpSpPr>
        <p:pic>
          <p:nvPicPr>
            <p:cNvPr id="17" name="Picture 16"/>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0" y="0"/>
              <a:ext cx="9144000" cy="807244"/>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692" y="122520"/>
              <a:ext cx="1163278" cy="1163278"/>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30" y="64598"/>
              <a:ext cx="1221200" cy="1221200"/>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grpSp>
      <p:sp>
        <p:nvSpPr>
          <p:cNvPr id="5" name="Title 4"/>
          <p:cNvSpPr>
            <a:spLocks noGrp="1"/>
          </p:cNvSpPr>
          <p:nvPr>
            <p:ph type="title"/>
          </p:nvPr>
        </p:nvSpPr>
        <p:spPr>
          <a:xfrm>
            <a:off x="657611" y="-318974"/>
            <a:ext cx="7886700" cy="994172"/>
          </a:xfrm>
        </p:spPr>
        <p:txBody>
          <a:bodyPr>
            <a:noAutofit/>
          </a:bodyPr>
          <a:lstStyle/>
          <a:p>
            <a:pPr algn="ct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Links</a:t>
            </a:r>
            <a:endParaRPr lang="en-US" sz="6000" b="1" dirty="0">
              <a:latin typeface="Arial Black" panose="020B0A04020102020204" pitchFamily="34" charset="0"/>
            </a:endParaRPr>
          </a:p>
        </p:txBody>
      </p:sp>
      <p:sp>
        <p:nvSpPr>
          <p:cNvPr id="15" name="TextBox 14"/>
          <p:cNvSpPr txBox="1"/>
          <p:nvPr/>
        </p:nvSpPr>
        <p:spPr>
          <a:xfrm>
            <a:off x="0" y="6650251"/>
            <a:ext cx="9144000" cy="207749"/>
          </a:xfrm>
          <a:prstGeom prst="rect">
            <a:avLst/>
          </a:prstGeom>
          <a:noFill/>
        </p:spPr>
        <p:txBody>
          <a:bodyPr wrap="square" rtlCol="0">
            <a:spAutoFit/>
          </a:bodyPr>
          <a:lstStyle/>
          <a:p>
            <a:r>
              <a:rPr lang="en-US" sz="750" dirty="0"/>
              <a:t>Financial Management School                                                                                                                                                                                                                                                                                                                                 31 July 2023</a:t>
            </a:r>
          </a:p>
        </p:txBody>
      </p:sp>
      <p:sp>
        <p:nvSpPr>
          <p:cNvPr id="10" name="Rectangle 9"/>
          <p:cNvSpPr/>
          <p:nvPr/>
        </p:nvSpPr>
        <p:spPr>
          <a:xfrm>
            <a:off x="706630" y="1647382"/>
            <a:ext cx="8341340" cy="1985159"/>
          </a:xfrm>
          <a:prstGeom prst="rect">
            <a:avLst/>
          </a:prstGeom>
        </p:spPr>
        <p:txBody>
          <a:bodyPr wrap="square">
            <a:spAutoFit/>
          </a:bodyPr>
          <a:lstStyle/>
          <a:p>
            <a:pPr marL="342900" indent="-342900">
              <a:buFont typeface="Arial" panose="020B0604020202020204" pitchFamily="34" charset="0"/>
              <a:buChar char="•"/>
            </a:pPr>
            <a:r>
              <a:rPr lang="en-US" sz="2100" dirty="0">
                <a:solidFill>
                  <a:srgbClr val="000000"/>
                </a:solidFill>
                <a:latin typeface="Times New Roman" panose="02020603050405020304" pitchFamily="18" charset="0"/>
                <a:cs typeface="Times New Roman" panose="02020603050405020304" pitchFamily="18" charset="0"/>
              </a:rPr>
              <a:t>Financial Management School webpage </a:t>
            </a:r>
          </a:p>
          <a:p>
            <a:pPr lvl="1"/>
            <a:r>
              <a:rPr lang="en-US" sz="1500" dirty="0">
                <a:solidFill>
                  <a:srgbClr val="000000"/>
                </a:solidFill>
                <a:latin typeface="Times New Roman" panose="02020603050405020304" pitchFamily="18" charset="0"/>
                <a:cs typeface="Times New Roman" panose="02020603050405020304" pitchFamily="18" charset="0"/>
                <a:hlinkClick r:id="rId6"/>
              </a:rPr>
              <a:t>https://www.trngcmd.marines.mil/Units/South-Atlantic/MCCSSS/MCCSSS-Schools/Financial-Management/</a:t>
            </a:r>
            <a:endParaRPr lang="en-US" sz="1500" dirty="0">
              <a:solidFill>
                <a:srgbClr val="0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100" dirty="0">
                <a:solidFill>
                  <a:srgbClr val="000000"/>
                </a:solidFill>
                <a:latin typeface="Times New Roman" panose="02020603050405020304" pitchFamily="18" charset="0"/>
                <a:cs typeface="Times New Roman" panose="02020603050405020304" pitchFamily="18" charset="0"/>
              </a:rPr>
              <a:t>Marine Corps Combat Service Support Schools (MCCSSS) webpage</a:t>
            </a:r>
          </a:p>
          <a:p>
            <a:pPr lvl="1"/>
            <a:r>
              <a:rPr lang="en-US" sz="1500" dirty="0">
                <a:solidFill>
                  <a:srgbClr val="000000"/>
                </a:solidFill>
                <a:latin typeface="Times New Roman" panose="02020603050405020304" pitchFamily="18" charset="0"/>
                <a:cs typeface="Times New Roman" panose="02020603050405020304" pitchFamily="18" charset="0"/>
                <a:hlinkClick r:id="rId7"/>
              </a:rPr>
              <a:t>https://www.trngcmd.marines.mil/Units/South-Atlantic/MCCSSS/</a:t>
            </a:r>
            <a:endParaRPr lang="en-US" sz="1500" dirty="0">
              <a:solidFill>
                <a:srgbClr val="0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100" dirty="0">
                <a:solidFill>
                  <a:srgbClr val="000000"/>
                </a:solidFill>
                <a:latin typeface="Times New Roman" panose="02020603050405020304" pitchFamily="18" charset="0"/>
                <a:cs typeface="Times New Roman" panose="02020603050405020304" pitchFamily="18" charset="0"/>
              </a:rPr>
              <a:t>MCCSSS Facebook page </a:t>
            </a:r>
          </a:p>
          <a:p>
            <a:pPr lvl="1"/>
            <a:r>
              <a:rPr lang="en-US" sz="1500" dirty="0">
                <a:solidFill>
                  <a:srgbClr val="FF0000"/>
                </a:solidFill>
                <a:latin typeface="Times New Roman" panose="02020603050405020304" pitchFamily="18" charset="0"/>
                <a:cs typeface="Times New Roman" panose="02020603050405020304" pitchFamily="18" charset="0"/>
                <a:hlinkClick r:id="rId8"/>
              </a:rPr>
              <a:t>http://www.facebook.com/MCCSSS/</a:t>
            </a:r>
            <a:endParaRPr lang="en-US" sz="15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11160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5423</TotalTime>
  <Words>306</Words>
  <Application>Microsoft Office PowerPoint</Application>
  <PresentationFormat>On-screen Show (4:3)</PresentationFormat>
  <Paragraphs>22</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Arial Black</vt:lpstr>
      <vt:lpstr>Calibri</vt:lpstr>
      <vt:lpstr>Calibri Light</vt:lpstr>
      <vt:lpstr>Times New Roman</vt:lpstr>
      <vt:lpstr>Office Theme</vt:lpstr>
      <vt:lpstr>Finance Technician  3432</vt:lpstr>
      <vt:lpstr>Finance Technician</vt:lpstr>
      <vt:lpstr>   Finance Technician </vt:lpstr>
      <vt:lpstr>Disbursing Office</vt:lpstr>
      <vt:lpstr> Links</vt:lpstr>
    </vt:vector>
  </TitlesOfParts>
  <Company>USMC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Capt Cory J</dc:creator>
  <cp:lastModifiedBy>Harrison CWO3 Joseph O</cp:lastModifiedBy>
  <cp:revision>108</cp:revision>
  <cp:lastPrinted>2018-10-26T15:09:57Z</cp:lastPrinted>
  <dcterms:created xsi:type="dcterms:W3CDTF">2018-09-06T12:42:46Z</dcterms:created>
  <dcterms:modified xsi:type="dcterms:W3CDTF">2023-07-31T17:46:21Z</dcterms:modified>
</cp:coreProperties>
</file>