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5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4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50" r:id="rId12"/>
    <p:sldId id="351" r:id="rId13"/>
    <p:sldId id="353" r:id="rId14"/>
    <p:sldId id="354" r:id="rId15"/>
    <p:sldId id="355" r:id="rId16"/>
    <p:sldId id="356" r:id="rId17"/>
    <p:sldId id="357" r:id="rId18"/>
    <p:sldId id="358" r:id="rId19"/>
    <p:sldId id="361" r:id="rId20"/>
    <p:sldId id="362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65" r:id="rId29"/>
    <p:sldId id="366" r:id="rId30"/>
    <p:sldId id="338" r:id="rId31"/>
    <p:sldId id="364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FFFF00"/>
    <a:srgbClr val="DEDCB8"/>
    <a:srgbClr val="C0C0C0"/>
    <a:srgbClr val="99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7" autoAdjust="0"/>
    <p:restoredTop sz="77640" autoAdjust="0"/>
  </p:normalViewPr>
  <p:slideViewPr>
    <p:cSldViewPr>
      <p:cViewPr>
        <p:scale>
          <a:sx n="66" d="100"/>
          <a:sy n="66" d="100"/>
        </p:scale>
        <p:origin x="-1092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EB1866-3152-43D5-A348-D77E0CE9A938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6D3683-6613-4EC8-BFED-8A3F08A1A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3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2C5AD3-062D-43DD-AAC4-4B8AD4C92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0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Range:  7,</a:t>
            </a:r>
            <a:r>
              <a:rPr lang="en-US" baseline="0" dirty="0" smtClean="0">
                <a:latin typeface="Arial" pitchFamily="34" charset="0"/>
              </a:rPr>
              <a:t> 15, 25 </a:t>
            </a:r>
            <a:r>
              <a:rPr lang="en-US" baseline="0" dirty="0" err="1" smtClean="0">
                <a:latin typeface="Arial" pitchFamily="34" charset="0"/>
              </a:rPr>
              <a:t>yd</a:t>
            </a:r>
            <a:r>
              <a:rPr lang="en-US" baseline="0" dirty="0" smtClean="0">
                <a:latin typeface="Arial" pitchFamily="34" charset="0"/>
              </a:rPr>
              <a:t> lines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Ammunition:  200 </a:t>
            </a:r>
            <a:r>
              <a:rPr lang="en-US" baseline="0" dirty="0" err="1" smtClean="0">
                <a:latin typeface="Arial" pitchFamily="34" charset="0"/>
              </a:rPr>
              <a:t>rds</a:t>
            </a:r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</a:rPr>
              <a:t>Targetry</a:t>
            </a:r>
            <a:r>
              <a:rPr lang="en-US" baseline="0" dirty="0" smtClean="0">
                <a:latin typeface="Arial" pitchFamily="34" charset="0"/>
              </a:rPr>
              <a:t>:  Turning Required (MPMS-1 Face)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Time:  Inside existing allocation by unit.  5 Training Blocks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19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20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FB1FDCB-CE13-4D9B-835B-B570BDFC0326}" type="slidenum">
              <a:rPr lang="en-US" smtClean="0"/>
              <a:pPr eaLnBrk="1" hangingPunct="1"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E466ADF-8CF7-41EA-9697-1D2E41B4AE62}" type="slidenum">
              <a:rPr lang="en-US" smtClean="0"/>
              <a:pPr eaLnBrk="1" hangingPunct="1"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C5AD3-062D-43DD-AAC4-4B8AD4C928A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6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C5AD3-062D-43DD-AAC4-4B8AD4C928A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88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31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Add MPMS-1</a:t>
            </a:r>
            <a:r>
              <a:rPr lang="en-US" baseline="0" dirty="0" smtClean="0">
                <a:latin typeface="Arial" pitchFamily="34" charset="0"/>
              </a:rPr>
              <a:t> Target Graphic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EA5AA5-2A51-4E28-A5BD-0CADE12E235F}" type="slidenum">
              <a:rPr lang="en-US" smtClean="0"/>
              <a:pPr eaLnBrk="1" hangingPunct="1">
                <a:defRPr/>
              </a:pPr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3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4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3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6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25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227013" y="227013"/>
            <a:ext cx="8688387" cy="6397625"/>
            <a:chOff x="143" y="143"/>
            <a:chExt cx="5473" cy="4030"/>
          </a:xfrm>
        </p:grpSpPr>
        <p:sp>
          <p:nvSpPr>
            <p:cNvPr id="1030" name="AutoShape 7"/>
            <p:cNvSpPr>
              <a:spLocks noChangeAspect="1" noChangeArrowheads="1"/>
            </p:cNvSpPr>
            <p:nvPr/>
          </p:nvSpPr>
          <p:spPr bwMode="auto">
            <a:xfrm>
              <a:off x="143" y="143"/>
              <a:ext cx="5470" cy="4030"/>
            </a:xfrm>
            <a:prstGeom prst="roundRect">
              <a:avLst>
                <a:gd name="adj" fmla="val 3569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Line 8"/>
            <p:cNvSpPr>
              <a:spLocks noChangeShapeType="1"/>
            </p:cNvSpPr>
            <p:nvPr/>
          </p:nvSpPr>
          <p:spPr bwMode="auto">
            <a:xfrm>
              <a:off x="144" y="960"/>
              <a:ext cx="54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Slide Number Placeholder 3"/>
          <p:cNvSpPr txBox="1">
            <a:spLocks noGrp="1"/>
          </p:cNvSpPr>
          <p:nvPr/>
        </p:nvSpPr>
        <p:spPr bwMode="auto">
          <a:xfrm>
            <a:off x="3505200" y="6629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BB7D1A5D-7A7C-478C-91BC-C7BA96CF9473}" type="slidenum">
              <a:rPr lang="en-US" sz="1200" smtClean="0">
                <a:cs typeface="+mn-cs"/>
              </a:rPr>
              <a:pPr algn="ctr" eaLnBrk="1" hangingPunct="1">
                <a:defRPr/>
              </a:pPr>
              <a:t>‹#›</a:t>
            </a:fld>
            <a:endParaRPr lang="en-US" sz="120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CPP Overview</a:t>
            </a:r>
          </a:p>
        </p:txBody>
      </p:sp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2142" y="2184400"/>
            <a:ext cx="6063854" cy="40425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362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34" y="1585687"/>
            <a:ext cx="2446166" cy="473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399" y="2209324"/>
            <a:ext cx="437753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ELP</a:t>
            </a:r>
          </a:p>
          <a:p>
            <a:pPr eaLnBrk="1" hangingPunct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Conducts all drills from the Alert.</a:t>
            </a:r>
            <a:endParaRPr lang="en-US" sz="2400" dirty="0"/>
          </a:p>
          <a:p>
            <a:pPr eaLnBrk="1" hangingPunct="1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14069" y="2209324"/>
            <a:ext cx="437753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CPP</a:t>
            </a:r>
          </a:p>
          <a:p>
            <a:pPr eaLnBrk="1" hangingPunct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After refinement of fundamental skills, conducts all drills from the holster.</a:t>
            </a:r>
          </a:p>
          <a:p>
            <a:pPr lvl="2">
              <a:buFont typeface="Arial" pitchFamily="34" charset="0"/>
              <a:buChar char="•"/>
            </a:pPr>
            <a:endParaRPr lang="en-US" sz="2400" dirty="0"/>
          </a:p>
          <a:p>
            <a:pPr eaLnBrk="1" hangingPunct="1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Differences Cont. </a:t>
            </a:r>
          </a:p>
        </p:txBody>
      </p:sp>
    </p:spTree>
    <p:extLst>
      <p:ext uri="{BB962C8B-B14F-4D97-AF65-F5344CB8AC3E}">
        <p14:creationId xmlns:p14="http://schemas.microsoft.com/office/powerpoint/2010/main" val="337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362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34" y="1585687"/>
            <a:ext cx="2446166" cy="473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399" y="2209324"/>
            <a:ext cx="437753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ELP</a:t>
            </a:r>
          </a:p>
          <a:p>
            <a:pPr eaLnBrk="1" hangingPunct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Does not allow time for effective coaching during live fire training</a:t>
            </a:r>
            <a:endParaRPr lang="en-US" sz="2400" dirty="0"/>
          </a:p>
          <a:p>
            <a:pPr eaLnBrk="1" hangingPunct="1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14069" y="2209324"/>
            <a:ext cx="437753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CPP</a:t>
            </a:r>
          </a:p>
          <a:p>
            <a:pPr eaLnBrk="1" hangingPunct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Requires coach participation in skill refinement during Training Blocks 1 and 2</a:t>
            </a:r>
          </a:p>
          <a:p>
            <a:pPr lvl="2">
              <a:buFont typeface="Arial" pitchFamily="34" charset="0"/>
              <a:buChar char="•"/>
            </a:pPr>
            <a:endParaRPr lang="en-US" sz="2400" dirty="0"/>
          </a:p>
          <a:p>
            <a:pPr eaLnBrk="1" hangingPunct="1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Differences Cont. </a:t>
            </a:r>
          </a:p>
        </p:txBody>
      </p:sp>
    </p:spTree>
    <p:extLst>
      <p:ext uri="{BB962C8B-B14F-4D97-AF65-F5344CB8AC3E}">
        <p14:creationId xmlns:p14="http://schemas.microsoft.com/office/powerpoint/2010/main" val="1411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2209324"/>
            <a:ext cx="281940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Range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Ammunition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err="1" smtClean="0"/>
              <a:t>Targetry</a:t>
            </a: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Time</a:t>
            </a:r>
          </a:p>
          <a:p>
            <a:pPr eaLnBrk="1" hangingPunct="1"/>
            <a:endParaRPr lang="en-US" u="sng" dirty="0" smtClean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Training Constrains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8796" y="2184401"/>
            <a:ext cx="4267200" cy="2844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2362200"/>
            <a:ext cx="39465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Weapons Handling</a:t>
            </a:r>
          </a:p>
          <a:p>
            <a:pPr eaLnBrk="1" hangingPunct="1"/>
            <a:r>
              <a:rPr lang="en-US" sz="3200" dirty="0"/>
              <a:t> </a:t>
            </a:r>
            <a:r>
              <a:rPr lang="en-US" sz="3200" dirty="0" smtClean="0"/>
              <a:t>“In your Workspace”</a:t>
            </a:r>
          </a:p>
          <a:p>
            <a:pPr eaLnBrk="1" hangingPunct="1"/>
            <a:endParaRPr lang="en-US" u="sng" dirty="0" smtClean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Standardized Basic Skills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4718" r="18633" b="6219"/>
          <a:stretch>
            <a:fillRect/>
          </a:stretch>
        </p:blipFill>
        <p:spPr bwMode="auto">
          <a:xfrm>
            <a:off x="4719184" y="1981201"/>
            <a:ext cx="350153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6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2209324"/>
            <a:ext cx="394652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u="sng" dirty="0" smtClean="0"/>
              <a:t>Stance and Grip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 smtClean="0"/>
              <a:t>Isosceles stance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dirty="0" smtClean="0"/>
              <a:t>High, two handed grip</a:t>
            </a:r>
          </a:p>
          <a:p>
            <a:pPr eaLnBrk="1" hangingPunct="1"/>
            <a:endParaRPr lang="en-US" u="sng" dirty="0" smtClean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Standardized Basic Skills</a:t>
            </a: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222" r="8041"/>
          <a:stretch>
            <a:fillRect/>
          </a:stretch>
        </p:blipFill>
        <p:spPr bwMode="auto">
          <a:xfrm>
            <a:off x="5105400" y="1828800"/>
            <a:ext cx="2512218" cy="452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669925" y="1905000"/>
            <a:ext cx="381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u="sng" dirty="0" smtClean="0"/>
              <a:t>Presentation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Four step draw</a:t>
            </a:r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Standardized Basic Skills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3333" r="32651" b="-3333"/>
          <a:stretch>
            <a:fillRect/>
          </a:stretch>
        </p:blipFill>
        <p:spPr bwMode="auto">
          <a:xfrm>
            <a:off x="1181100" y="2949561"/>
            <a:ext cx="13938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r="28477" b="2406"/>
          <a:stretch>
            <a:fillRect/>
          </a:stretch>
        </p:blipFill>
        <p:spPr bwMode="auto">
          <a:xfrm>
            <a:off x="3041196" y="2901950"/>
            <a:ext cx="14351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2222" r="19916"/>
          <a:stretch>
            <a:fillRect/>
          </a:stretch>
        </p:blipFill>
        <p:spPr bwMode="auto">
          <a:xfrm>
            <a:off x="4773613" y="2895600"/>
            <a:ext cx="1533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222" r="8041"/>
          <a:stretch>
            <a:fillRect/>
          </a:stretch>
        </p:blipFill>
        <p:spPr bwMode="auto">
          <a:xfrm>
            <a:off x="6629400" y="2895600"/>
            <a:ext cx="19446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057400"/>
            <a:ext cx="381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u="sng" dirty="0" smtClean="0"/>
              <a:t>Search and Assess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At the “Ready”</a:t>
            </a:r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Standardized Basic Skills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8958" r="17133" b="33836"/>
          <a:stretch>
            <a:fillRect/>
          </a:stretch>
        </p:blipFill>
        <p:spPr bwMode="auto">
          <a:xfrm>
            <a:off x="446314" y="3286542"/>
            <a:ext cx="2663716" cy="312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7858" r="14987" b="27580"/>
          <a:stretch>
            <a:fillRect/>
          </a:stretch>
        </p:blipFill>
        <p:spPr bwMode="auto">
          <a:xfrm>
            <a:off x="3200400" y="3282622"/>
            <a:ext cx="2636837" cy="311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6935" r="14265" b="34538"/>
          <a:stretch>
            <a:fillRect/>
          </a:stretch>
        </p:blipFill>
        <p:spPr bwMode="auto">
          <a:xfrm>
            <a:off x="5986463" y="3279064"/>
            <a:ext cx="2700338" cy="31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981200"/>
            <a:ext cx="66765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600" u="sng" dirty="0" smtClean="0"/>
              <a:t>Training Block </a:t>
            </a:r>
            <a:r>
              <a:rPr lang="en-US" sz="3600" u="sng" dirty="0" smtClean="0">
                <a:hlinkClick r:id="rId3" action="ppaction://hlinksldjump"/>
              </a:rPr>
              <a:t>1</a:t>
            </a:r>
            <a:endParaRPr lang="en-US" sz="3600" u="sng" dirty="0" smtClean="0"/>
          </a:p>
          <a:p>
            <a:pPr lvl="1">
              <a:buFontTx/>
              <a:buChar char="•"/>
            </a:pPr>
            <a:r>
              <a:rPr lang="en-US" sz="3200" dirty="0"/>
              <a:t>Weapons </a:t>
            </a:r>
            <a:r>
              <a:rPr lang="en-US" sz="3200" dirty="0" smtClean="0"/>
              <a:t>handling</a:t>
            </a:r>
          </a:p>
          <a:p>
            <a:pPr lvl="1">
              <a:buFontTx/>
              <a:buChar char="•"/>
            </a:pPr>
            <a:r>
              <a:rPr lang="en-US" sz="3200" dirty="0"/>
              <a:t>Standing position and </a:t>
            </a:r>
            <a:r>
              <a:rPr lang="en-US" sz="3200" dirty="0" smtClean="0"/>
              <a:t>grip</a:t>
            </a:r>
          </a:p>
          <a:p>
            <a:pPr lvl="1">
              <a:buFontTx/>
              <a:buChar char="•"/>
            </a:pPr>
            <a:r>
              <a:rPr lang="en-US" sz="3200" dirty="0" smtClean="0"/>
              <a:t>Fundamentals </a:t>
            </a:r>
            <a:endParaRPr lang="en-US" sz="3200" dirty="0"/>
          </a:p>
          <a:p>
            <a:pPr lvl="1">
              <a:buFontTx/>
              <a:buChar char="•"/>
            </a:pPr>
            <a:r>
              <a:rPr lang="en-US" sz="3200" dirty="0" smtClean="0"/>
              <a:t>Techniques </a:t>
            </a:r>
            <a:r>
              <a:rPr lang="en-US" sz="3200" dirty="0"/>
              <a:t>of </a:t>
            </a:r>
            <a:r>
              <a:rPr lang="en-US" sz="3200" dirty="0" smtClean="0"/>
              <a:t>fire: </a:t>
            </a:r>
          </a:p>
          <a:p>
            <a:pPr lvl="2">
              <a:buFontTx/>
              <a:buChar char="•"/>
            </a:pPr>
            <a:r>
              <a:rPr lang="en-US" sz="3200" dirty="0" smtClean="0"/>
              <a:t>Double </a:t>
            </a:r>
            <a:r>
              <a:rPr lang="en-US" sz="3200" dirty="0"/>
              <a:t>and single action </a:t>
            </a:r>
          </a:p>
          <a:p>
            <a:pPr lvl="1">
              <a:buFontTx/>
              <a:buChar char="•"/>
            </a:pPr>
            <a:r>
              <a:rPr lang="en-US" sz="3200" dirty="0" smtClean="0"/>
              <a:t>Corrective </a:t>
            </a:r>
            <a:r>
              <a:rPr lang="en-US" sz="3200" dirty="0"/>
              <a:t>action as necessary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Training Blocks</a:t>
            </a:r>
          </a:p>
        </p:txBody>
      </p:sp>
    </p:spTree>
    <p:extLst>
      <p:ext uri="{BB962C8B-B14F-4D97-AF65-F5344CB8AC3E}">
        <p14:creationId xmlns:p14="http://schemas.microsoft.com/office/powerpoint/2010/main" val="23733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5168" y="2097314"/>
            <a:ext cx="6320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600" u="sng" dirty="0" smtClean="0"/>
              <a:t>Training Block </a:t>
            </a:r>
            <a:r>
              <a:rPr lang="en-US" sz="3600" u="sng" dirty="0" smtClean="0">
                <a:hlinkClick r:id="rId3" action="ppaction://hlinksldjump"/>
              </a:rPr>
              <a:t>2</a:t>
            </a:r>
            <a:endParaRPr lang="en-US" sz="3600" u="sng" dirty="0" smtClean="0"/>
          </a:p>
          <a:p>
            <a:pPr>
              <a:buFontTx/>
              <a:buChar char="•"/>
            </a:pPr>
            <a:r>
              <a:rPr lang="en-US" sz="3200" dirty="0" smtClean="0"/>
              <a:t>All Skills in Block1, Plus:</a:t>
            </a:r>
          </a:p>
          <a:p>
            <a:pPr lvl="1">
              <a:buFontTx/>
              <a:buChar char="•"/>
            </a:pPr>
            <a:r>
              <a:rPr lang="en-US" sz="3200" dirty="0" smtClean="0"/>
              <a:t>Presentation </a:t>
            </a:r>
            <a:r>
              <a:rPr lang="en-US" sz="3200" dirty="0"/>
              <a:t>from the holster</a:t>
            </a:r>
          </a:p>
          <a:p>
            <a:pPr lvl="1">
              <a:buFontTx/>
              <a:buChar char="•"/>
            </a:pPr>
            <a:r>
              <a:rPr lang="en-US" sz="3200" dirty="0" smtClean="0"/>
              <a:t>Controlled Pairs</a:t>
            </a:r>
          </a:p>
          <a:p>
            <a:pPr lvl="1">
              <a:buFontTx/>
              <a:buChar char="•"/>
            </a:pPr>
            <a:r>
              <a:rPr lang="en-US" sz="3200" dirty="0" smtClean="0"/>
              <a:t>Tactical Reloads</a:t>
            </a:r>
          </a:p>
          <a:p>
            <a:pPr lvl="1">
              <a:buFontTx/>
              <a:buChar char="•"/>
            </a:pPr>
            <a:r>
              <a:rPr lang="en-US" sz="3200" dirty="0" smtClean="0"/>
              <a:t>Speed Reloads</a:t>
            </a:r>
            <a:endParaRPr lang="en-US" sz="3200" dirty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Training Blocks</a:t>
            </a:r>
          </a:p>
        </p:txBody>
      </p:sp>
    </p:spTree>
    <p:extLst>
      <p:ext uri="{BB962C8B-B14F-4D97-AF65-F5344CB8AC3E}">
        <p14:creationId xmlns:p14="http://schemas.microsoft.com/office/powerpoint/2010/main" val="4391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5168" y="2097314"/>
            <a:ext cx="63206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600" u="sng" dirty="0" smtClean="0"/>
              <a:t>Training Block </a:t>
            </a:r>
            <a:r>
              <a:rPr lang="en-US" sz="3600" u="sng" dirty="0" smtClean="0">
                <a:hlinkClick r:id="rId3" action="ppaction://hlinksldjump"/>
              </a:rPr>
              <a:t>3</a:t>
            </a:r>
            <a:endParaRPr lang="en-US" sz="3600" u="sng" dirty="0" smtClean="0"/>
          </a:p>
          <a:p>
            <a:pPr>
              <a:buFontTx/>
              <a:buChar char="•"/>
            </a:pPr>
            <a:r>
              <a:rPr lang="en-US" sz="3200" dirty="0" smtClean="0"/>
              <a:t>All previous skills </a:t>
            </a:r>
            <a:r>
              <a:rPr lang="en-US" sz="3200" dirty="0"/>
              <a:t>p</a:t>
            </a:r>
            <a:r>
              <a:rPr lang="en-US" sz="3200" dirty="0" smtClean="0"/>
              <a:t>lus:</a:t>
            </a:r>
          </a:p>
          <a:p>
            <a:pPr lvl="1">
              <a:buFontTx/>
              <a:buChar char="•"/>
            </a:pPr>
            <a:r>
              <a:rPr lang="en-US" sz="3200" dirty="0" smtClean="0"/>
              <a:t>Failure to Stop</a:t>
            </a:r>
            <a:endParaRPr lang="en-US" sz="3200" dirty="0"/>
          </a:p>
          <a:p>
            <a:pPr lvl="1">
              <a:buFontTx/>
              <a:buChar char="•"/>
            </a:pPr>
            <a:r>
              <a:rPr lang="en-US" sz="3200" dirty="0" smtClean="0"/>
              <a:t>Threat Assessment</a:t>
            </a:r>
            <a:endParaRPr lang="en-US" sz="3200" dirty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Training Blocks</a:t>
            </a:r>
          </a:p>
        </p:txBody>
      </p:sp>
    </p:spTree>
    <p:extLst>
      <p:ext uri="{BB962C8B-B14F-4D97-AF65-F5344CB8AC3E}">
        <p14:creationId xmlns:p14="http://schemas.microsoft.com/office/powerpoint/2010/main" val="42494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1546225" y="914400"/>
            <a:ext cx="58674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Purpose</a:t>
            </a:r>
          </a:p>
        </p:txBody>
      </p:sp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2668" y="1981200"/>
            <a:ext cx="7273131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/>
              <a:t>The purpose of this brief is to </a:t>
            </a:r>
            <a:r>
              <a:rPr lang="en-US" sz="3600" b="1" dirty="0" smtClean="0"/>
              <a:t>provide CMT’s </a:t>
            </a:r>
            <a:r>
              <a:rPr lang="en-US" sz="3600" b="1" dirty="0"/>
              <a:t>information </a:t>
            </a:r>
            <a:r>
              <a:rPr lang="en-US" sz="3600" b="1" dirty="0" smtClean="0"/>
              <a:t>on the development of the Combat Pistol Program (CPP) and significant changes to doctrinal techniques.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98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2097314"/>
            <a:ext cx="6320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600" u="sng" dirty="0" smtClean="0"/>
              <a:t>Training Blocks 4 and </a:t>
            </a:r>
            <a:r>
              <a:rPr lang="en-US" sz="3600" u="sng" dirty="0" smtClean="0">
                <a:hlinkClick r:id="rId3" action="ppaction://hlinksldjump"/>
              </a:rPr>
              <a:t>5</a:t>
            </a:r>
            <a:endParaRPr lang="en-US" sz="3600" u="sng" dirty="0" smtClean="0"/>
          </a:p>
          <a:p>
            <a:pPr>
              <a:buFontTx/>
              <a:buChar char="•"/>
            </a:pPr>
            <a:r>
              <a:rPr lang="en-US" sz="3200" dirty="0" smtClean="0"/>
              <a:t>Single Course of Fire</a:t>
            </a:r>
          </a:p>
          <a:p>
            <a:pPr>
              <a:buFontTx/>
              <a:buChar char="•"/>
            </a:pPr>
            <a:r>
              <a:rPr lang="en-US" sz="3200" dirty="0"/>
              <a:t>E</a:t>
            </a:r>
            <a:r>
              <a:rPr lang="en-US" sz="3200" dirty="0" smtClean="0"/>
              <a:t>ncompassing all skill sets</a:t>
            </a:r>
          </a:p>
          <a:p>
            <a:pPr>
              <a:buFontTx/>
              <a:buChar char="•"/>
            </a:pPr>
            <a:r>
              <a:rPr lang="en-US" sz="3200" dirty="0" smtClean="0"/>
              <a:t>Fired once for practice</a:t>
            </a:r>
          </a:p>
          <a:p>
            <a:pPr>
              <a:buFontTx/>
              <a:buChar char="•"/>
            </a:pPr>
            <a:r>
              <a:rPr lang="en-US" sz="3200" dirty="0" smtClean="0"/>
              <a:t>Fired once for evaluation (score)</a:t>
            </a:r>
          </a:p>
          <a:p>
            <a:pPr>
              <a:buFontTx/>
              <a:buChar char="•"/>
            </a:pPr>
            <a:endParaRPr lang="en-US" sz="3200" dirty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Training Blocks</a:t>
            </a:r>
          </a:p>
        </p:txBody>
      </p:sp>
    </p:spTree>
    <p:extLst>
      <p:ext uri="{BB962C8B-B14F-4D97-AF65-F5344CB8AC3E}">
        <p14:creationId xmlns:p14="http://schemas.microsoft.com/office/powerpoint/2010/main" val="16536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" y="3683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CPP Training Block </a:t>
            </a:r>
            <a:r>
              <a:rPr lang="en-US" sz="4400" dirty="0">
                <a:solidFill>
                  <a:schemeClr val="tx2"/>
                </a:solidFill>
                <a:hlinkClick r:id="rId3" action="ppaction://hlinksldjump"/>
              </a:rPr>
              <a:t>One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0243" name="Rectangle 94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4" name="Rectangle 109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9" name="Group 9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90386"/>
              </p:ext>
            </p:extLst>
          </p:nvPr>
        </p:nvGraphicFramePr>
        <p:xfrm>
          <a:off x="539750" y="1720850"/>
          <a:ext cx="8145463" cy="4479926"/>
        </p:xfrm>
        <a:graphic>
          <a:graphicData uri="http://schemas.openxmlformats.org/drawingml/2006/table">
            <a:tbl>
              <a:tblPr/>
              <a:tblGrid>
                <a:gridCol w="1031277"/>
                <a:gridCol w="986825"/>
                <a:gridCol w="907784"/>
                <a:gridCol w="2194642"/>
                <a:gridCol w="3024935"/>
              </a:tblGrid>
              <a:tr h="51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Iterations</a:t>
                      </a: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Rounds</a:t>
                      </a:r>
                    </a:p>
                  </a:txBody>
                  <a:tcPr marL="91444" marR="91444"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L="91444" marR="91444"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</a:t>
                      </a:r>
                    </a:p>
                  </a:txBody>
                  <a:tcPr marL="91444" marR="91444"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Fill Plan</a:t>
                      </a:r>
                    </a:p>
                  </a:txBody>
                  <a:tcPr marL="91444" marR="91444" marT="45709" marB="4570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0477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Stage Two – 7 yards</a:t>
                      </a: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0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         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(5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times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Single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Action Slow Fire from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Ready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615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(10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times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Double Action from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Ready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06724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Stage Two –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15 yards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6053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         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(5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times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Single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Action Slow Fire from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Ready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5985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(10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times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Double Action from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Ready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25884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Stage Three – 25 yards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624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          (10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times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Single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Action Slow Fire from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Ready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200" y="3683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CPP Training Block </a:t>
            </a:r>
            <a:r>
              <a:rPr lang="en-US" sz="4400" dirty="0">
                <a:solidFill>
                  <a:schemeClr val="tx2"/>
                </a:solidFill>
                <a:hlinkClick r:id="rId4" action="ppaction://hlinksldjump"/>
              </a:rPr>
              <a:t>Two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267" name="Rectangle 94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68" name="Rectangle 109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9" name="Group 9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66191"/>
              </p:ext>
            </p:extLst>
          </p:nvPr>
        </p:nvGraphicFramePr>
        <p:xfrm>
          <a:off x="539750" y="1720850"/>
          <a:ext cx="8145463" cy="4433888"/>
        </p:xfrm>
        <a:graphic>
          <a:graphicData uri="http://schemas.openxmlformats.org/drawingml/2006/table">
            <a:tbl>
              <a:tblPr/>
              <a:tblGrid>
                <a:gridCol w="1031277"/>
                <a:gridCol w="986825"/>
                <a:gridCol w="907784"/>
                <a:gridCol w="1989942"/>
                <a:gridCol w="3229635"/>
              </a:tblGrid>
              <a:tr h="51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Iterations</a:t>
                      </a:r>
                    </a:p>
                  </a:txBody>
                  <a:tcPr marL="91444" marR="91444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Rounds</a:t>
                      </a:r>
                    </a:p>
                  </a:txBody>
                  <a:tcPr marL="91444" marR="91444" marT="45698" marB="456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L="91444" marR="91444" marT="45698" marB="456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</a:t>
                      </a:r>
                    </a:p>
                  </a:txBody>
                  <a:tcPr marL="91444" marR="91444" marT="45698" marB="456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Fill Plan</a:t>
                      </a:r>
                    </a:p>
                  </a:txBody>
                  <a:tcPr marL="91444" marR="91444" marT="45698" marB="456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27427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Stage Two – 7 yards</a:t>
                      </a:r>
                    </a:p>
                  </a:txBody>
                  <a:tcPr marL="91444" marR="91444"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2         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(4 times) 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 sec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Controlled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Pair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from Holster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Load 10 in weapon;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 in pouch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7601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(2 times) 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 sec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Speed Reload from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Holster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in weapon; 4 in pouch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1</a:t>
                      </a:r>
                      <a:r>
                        <a:rPr lang="en-US" sz="12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fill mag w/7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2</a:t>
                      </a:r>
                      <a:r>
                        <a:rPr lang="en-US" sz="12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fill mag w/5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Analyze &amp; repair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236262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Stage Two –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15 yards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2          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(4 times) 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 sec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Controlled Pair from Holster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 in weapon; 5 in pouch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2nd drill, Tactical reload w/mag 5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4</a:t>
                      </a:r>
                      <a:r>
                        <a:rPr lang="en-US" sz="12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fill mag w/4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792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(2 times) </a:t>
                      </a:r>
                      <a:r>
                        <a:rPr lang="en-US" sz="120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 sec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Speed Reload from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Holster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 weapon; 4 in pouch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1</a:t>
                      </a:r>
                      <a:r>
                        <a:rPr lang="en-US" sz="12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fill mag w/10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Analyze &amp; repair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232250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Stage Three – 25 yards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1    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(8 times) 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Coaches Time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Single </a:t>
                      </a: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Action Slow Fire from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Ready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 in weapon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Analyze &amp; repair</a:t>
                      </a:r>
                      <a:endParaRPr lang="en-US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1125538" y="3084513"/>
            <a:ext cx="212725" cy="3508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7" name="Right Brace 6"/>
          <p:cNvSpPr/>
          <p:nvPr/>
        </p:nvSpPr>
        <p:spPr>
          <a:xfrm>
            <a:off x="1179513" y="4632325"/>
            <a:ext cx="212725" cy="3508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6200" y="3683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CPP Training Block Three</a:t>
            </a:r>
          </a:p>
        </p:txBody>
      </p:sp>
      <p:sp>
        <p:nvSpPr>
          <p:cNvPr id="12291" name="Rectangle 94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2" name="Rectangle 109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1366" name="Group 950"/>
          <p:cNvGraphicFramePr>
            <a:graphicFrameLocks noGrp="1"/>
          </p:cNvGraphicFramePr>
          <p:nvPr/>
        </p:nvGraphicFramePr>
        <p:xfrm>
          <a:off x="539750" y="1844675"/>
          <a:ext cx="8140700" cy="3841749"/>
        </p:xfrm>
        <a:graphic>
          <a:graphicData uri="http://schemas.openxmlformats.org/drawingml/2006/table">
            <a:tbl>
              <a:tblPr/>
              <a:tblGrid>
                <a:gridCol w="914435"/>
                <a:gridCol w="878874"/>
                <a:gridCol w="1127804"/>
                <a:gridCol w="2194646"/>
                <a:gridCol w="3024941"/>
              </a:tblGrid>
              <a:tr h="518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Iterations</a:t>
                      </a:r>
                    </a:p>
                  </a:txBody>
                  <a:tcPr marL="91444" marR="9144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Rounds</a:t>
                      </a:r>
                    </a:p>
                  </a:txBody>
                  <a:tcPr marL="91444" marR="91444" marT="45740" marB="4574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L="91444" marR="91444" marT="45740" marB="4574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</a:t>
                      </a:r>
                    </a:p>
                  </a:txBody>
                  <a:tcPr marL="91444" marR="91444" marT="45740" marB="4574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Fill Plan</a:t>
                      </a:r>
                    </a:p>
                  </a:txBody>
                  <a:tcPr marL="91444" marR="91444" marT="45740" marB="4574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0492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Stage One – 7 yards</a:t>
                      </a:r>
                    </a:p>
                  </a:txBody>
                  <a:tcPr marL="91444" marR="9144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Controlled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Pair from Holster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Load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10 in weapon;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4 in pouch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1006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(2 times)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Failure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to Stop from Holster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 in weapon;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 in pouch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1006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(2 times)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Speed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Reload from Holster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in weapon; 4 in pouch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1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fill mag w/7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2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fill mag w/5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Analyze &amp; repair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1125538" y="4772025"/>
            <a:ext cx="211137" cy="3508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8" name="Right Brace 7"/>
          <p:cNvSpPr/>
          <p:nvPr/>
        </p:nvSpPr>
        <p:spPr>
          <a:xfrm>
            <a:off x="1127125" y="3762375"/>
            <a:ext cx="211138" cy="3508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" y="3683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CPP Training Block Three (</a:t>
            </a:r>
            <a:r>
              <a:rPr lang="en-US" sz="4400" dirty="0">
                <a:solidFill>
                  <a:schemeClr val="tx2"/>
                </a:solidFill>
                <a:hlinkClick r:id="rId4" action="ppaction://hlinksldjump"/>
              </a:rPr>
              <a:t>cont</a:t>
            </a:r>
            <a:r>
              <a:rPr lang="en-US" sz="4400" dirty="0">
                <a:solidFill>
                  <a:schemeClr val="tx2"/>
                </a:solidFill>
              </a:rPr>
              <a:t>.)</a:t>
            </a:r>
          </a:p>
        </p:txBody>
      </p:sp>
      <p:sp>
        <p:nvSpPr>
          <p:cNvPr id="13315" name="Rectangle 94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6" name="Rectangle 109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1366" name="Group 950"/>
          <p:cNvGraphicFramePr>
            <a:graphicFrameLocks noGrp="1"/>
          </p:cNvGraphicFramePr>
          <p:nvPr/>
        </p:nvGraphicFramePr>
        <p:xfrm>
          <a:off x="539750" y="1962150"/>
          <a:ext cx="8167688" cy="2682876"/>
        </p:xfrm>
        <a:graphic>
          <a:graphicData uri="http://schemas.openxmlformats.org/drawingml/2006/table">
            <a:tbl>
              <a:tblPr/>
              <a:tblGrid>
                <a:gridCol w="1212880"/>
                <a:gridCol w="807740"/>
                <a:gridCol w="1017412"/>
                <a:gridCol w="1857247"/>
                <a:gridCol w="3272409"/>
              </a:tblGrid>
              <a:tr h="518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Iterations</a:t>
                      </a:r>
                    </a:p>
                  </a:txBody>
                  <a:tcPr marL="91446" marR="91446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Rounds</a:t>
                      </a:r>
                    </a:p>
                  </a:txBody>
                  <a:tcPr marL="91446" marR="91446" marT="45719" marB="457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L="91446" marR="91446" marT="45719" marB="457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</a:t>
                      </a:r>
                    </a:p>
                  </a:txBody>
                  <a:tcPr marL="91446" marR="91446" marT="45719" marB="457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Fill Plan</a:t>
                      </a:r>
                    </a:p>
                  </a:txBody>
                  <a:tcPr marL="91446" marR="91446" marT="45719" marB="4571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0485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Stage Two – 15 yards</a:t>
                      </a:r>
                    </a:p>
                  </a:txBody>
                  <a:tcPr marL="91446" marR="91446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3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(4 times)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Controlled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Pair from Holster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 in weapon; 5 in pouch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2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Tactical reload w/mag 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4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fill mag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w/4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10060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(2 times)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Speed Reload from Holster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in weapon; 4 in pouch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After 1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drill, fill mag w/10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Analyze &amp; repair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1328738" y="3711575"/>
            <a:ext cx="211137" cy="3508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93665"/>
              </p:ext>
            </p:extLst>
          </p:nvPr>
        </p:nvGraphicFramePr>
        <p:xfrm>
          <a:off x="542925" y="4470400"/>
          <a:ext cx="8127999" cy="1335088"/>
        </p:xfrm>
        <a:graphic>
          <a:graphicData uri="http://schemas.openxmlformats.org/drawingml/2006/table">
            <a:tbl>
              <a:tblPr/>
              <a:tblGrid>
                <a:gridCol w="1186969"/>
                <a:gridCol w="854510"/>
                <a:gridCol w="997157"/>
                <a:gridCol w="1863742"/>
                <a:gridCol w="3225621"/>
              </a:tblGrid>
              <a:tr h="38014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Stage Three – 25 yards</a:t>
                      </a:r>
                    </a:p>
                  </a:txBody>
                  <a:tcPr marL="91430" marR="91430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49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(8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times)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Single 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Action Slow Fire (Threat Assessment) from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Ready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in weapon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 &amp; repair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" y="4572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CPP Table One – Training Blocks Four and Five</a:t>
            </a:r>
          </a:p>
        </p:txBody>
      </p:sp>
      <p:sp>
        <p:nvSpPr>
          <p:cNvPr id="14339" name="Rectangle 94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0" name="Rectangle 109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1421" name="Group 1005"/>
          <p:cNvGraphicFramePr>
            <a:graphicFrameLocks noGrp="1"/>
          </p:cNvGraphicFramePr>
          <p:nvPr/>
        </p:nvGraphicFramePr>
        <p:xfrm>
          <a:off x="954088" y="1962150"/>
          <a:ext cx="7312025" cy="3952874"/>
        </p:xfrm>
        <a:graphic>
          <a:graphicData uri="http://schemas.openxmlformats.org/drawingml/2006/table">
            <a:tbl>
              <a:tblPr/>
              <a:tblGrid>
                <a:gridCol w="1132271"/>
                <a:gridCol w="899145"/>
                <a:gridCol w="886339"/>
                <a:gridCol w="1596726"/>
                <a:gridCol w="2797544"/>
              </a:tblGrid>
              <a:tr h="518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Iterations</a:t>
                      </a:r>
                    </a:p>
                  </a:txBody>
                  <a:tcPr marL="91452" marR="91452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Rounds</a:t>
                      </a:r>
                    </a:p>
                  </a:txBody>
                  <a:tcPr marL="91452" marR="91452" marT="45695" marB="4569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L="91452" marR="91452" marT="45695" marB="4569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</a:t>
                      </a:r>
                    </a:p>
                  </a:txBody>
                  <a:tcPr marL="91452" marR="91452" marT="45695" marB="4569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Fill Plan</a:t>
                      </a:r>
                    </a:p>
                  </a:txBody>
                  <a:tcPr marL="91452" marR="91452" marT="45695" marB="4569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0479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Stage One – 7 yards</a:t>
                      </a:r>
                    </a:p>
                  </a:txBody>
                  <a:tcPr marL="91448" marR="91448" marT="45695" marB="456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(3 times)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Controlled Pair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from Holster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 14 in weapon; 9 in pouch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 &amp; repair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1006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(2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times)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Failure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Stop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from Holster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in weapon; 9 in pouch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 &amp; repair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1117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 sec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Speed Reload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from Holster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in weapon; 9 in pouch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 mag w/7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 &amp; repair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1603375" y="5103813"/>
            <a:ext cx="211138" cy="3508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7" name="Right Brace 6"/>
          <p:cNvSpPr/>
          <p:nvPr/>
        </p:nvSpPr>
        <p:spPr>
          <a:xfrm>
            <a:off x="1592263" y="4083050"/>
            <a:ext cx="212725" cy="3508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" y="3683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CPP Table One – Training Blocks 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</a:rPr>
              <a:t>Four and Five (</a:t>
            </a:r>
            <a:r>
              <a:rPr lang="en-US" sz="4000" dirty="0">
                <a:solidFill>
                  <a:schemeClr val="tx2"/>
                </a:solidFill>
                <a:hlinkClick r:id="rId4" action="ppaction://hlinksldjump"/>
              </a:rPr>
              <a:t>cont</a:t>
            </a:r>
            <a:r>
              <a:rPr lang="en-US" sz="4000" dirty="0">
                <a:solidFill>
                  <a:schemeClr val="tx2"/>
                </a:solidFill>
              </a:rPr>
              <a:t>.)</a:t>
            </a:r>
          </a:p>
        </p:txBody>
      </p:sp>
      <p:sp>
        <p:nvSpPr>
          <p:cNvPr id="15363" name="Rectangle 94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4" name="Rectangle 109"/>
          <p:cNvSpPr>
            <a:spLocks noChangeArrowheads="1"/>
          </p:cNvSpPr>
          <p:nvPr/>
        </p:nvSpPr>
        <p:spPr bwMode="auto">
          <a:xfrm>
            <a:off x="1338263" y="1035050"/>
            <a:ext cx="9255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1421" name="Group 10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81547"/>
              </p:ext>
            </p:extLst>
          </p:nvPr>
        </p:nvGraphicFramePr>
        <p:xfrm>
          <a:off x="969963" y="1754188"/>
          <a:ext cx="7280275" cy="4387879"/>
        </p:xfrm>
        <a:graphic>
          <a:graphicData uri="http://schemas.openxmlformats.org/drawingml/2006/table">
            <a:tbl>
              <a:tblPr/>
              <a:tblGrid>
                <a:gridCol w="1015148"/>
                <a:gridCol w="843145"/>
                <a:gridCol w="1028881"/>
                <a:gridCol w="1596301"/>
                <a:gridCol w="2796800"/>
              </a:tblGrid>
              <a:tr h="518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Iterations</a:t>
                      </a:r>
                    </a:p>
                  </a:txBody>
                  <a:tcPr marL="91428" marR="91428"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Rounds</a:t>
                      </a:r>
                    </a:p>
                  </a:txBody>
                  <a:tcPr marL="91428" marR="91428" marT="45691" marB="4569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L="91428" marR="91428" marT="45691" marB="4569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Mode</a:t>
                      </a:r>
                    </a:p>
                  </a:txBody>
                  <a:tcPr marL="91428" marR="91428" marT="45691" marB="4569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Fill Plan</a:t>
                      </a:r>
                    </a:p>
                  </a:txBody>
                  <a:tcPr marL="91428" marR="91428" marT="45691" marB="4569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047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Stage Two – 15 yards</a:t>
                      </a:r>
                    </a:p>
                  </a:txBody>
                  <a:tcPr marL="91424" marR="91424"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(6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times)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Controlled Pair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from Holster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 in weapon; 7 in pouch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After 3</a:t>
                      </a:r>
                      <a:r>
                        <a:rPr lang="en-US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drill, Tactical Reload 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w/ mag 7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Fill mag w/10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&amp; repair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1005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Speed Reload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from Holster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in weapon; 10 in pouch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repair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047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Stage Three – 25 yards</a:t>
                      </a:r>
                    </a:p>
                  </a:txBody>
                  <a:tcPr marL="91424" marR="91424"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6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3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 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(8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times)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sec</a:t>
                      </a: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Single Action Slow Fire (Threat Assessment) from Ready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 in weapon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repair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</a:tr>
              <a:tr h="3342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Total rounds =   40  </a:t>
                      </a:r>
                    </a:p>
                  </a:txBody>
                  <a:tcPr marL="91424" marR="91424" marT="45691" marB="456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1646238" y="3971925"/>
            <a:ext cx="212725" cy="3508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576388"/>
            <a:ext cx="210661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6200" y="431800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MPMS-1 Target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6267450" y="2509838"/>
            <a:ext cx="1550988" cy="1200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 = 10 points</a:t>
            </a:r>
          </a:p>
          <a:p>
            <a:pPr eaLnBrk="1" hangingPunct="1"/>
            <a:r>
              <a:rPr lang="en-US"/>
              <a:t>B = 8 points</a:t>
            </a:r>
          </a:p>
          <a:p>
            <a:pPr eaLnBrk="1" hangingPunct="1"/>
            <a:r>
              <a:rPr lang="en-US"/>
              <a:t>C = 6 points</a:t>
            </a:r>
          </a:p>
          <a:p>
            <a:pPr eaLnBrk="1" hangingPunct="1"/>
            <a:r>
              <a:rPr lang="en-US"/>
              <a:t>D = 4 points</a:t>
            </a: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4459288" y="2660650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4451350" y="1520825"/>
            <a:ext cx="3175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4216400" y="2566988"/>
            <a:ext cx="3190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16392" name="Text Box 2"/>
          <p:cNvSpPr txBox="1">
            <a:spLocks noChangeArrowheads="1"/>
          </p:cNvSpPr>
          <p:nvPr/>
        </p:nvSpPr>
        <p:spPr bwMode="auto">
          <a:xfrm>
            <a:off x="4697413" y="2568575"/>
            <a:ext cx="3190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16393" name="Text Box 2"/>
          <p:cNvSpPr txBox="1">
            <a:spLocks noChangeArrowheads="1"/>
          </p:cNvSpPr>
          <p:nvPr/>
        </p:nvSpPr>
        <p:spPr bwMode="auto">
          <a:xfrm>
            <a:off x="4438650" y="1735138"/>
            <a:ext cx="317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</a:p>
        </p:txBody>
      </p:sp>
      <p:grpSp>
        <p:nvGrpSpPr>
          <p:cNvPr id="16394" name="Group 1"/>
          <p:cNvGrpSpPr>
            <a:grpSpLocks/>
          </p:cNvGrpSpPr>
          <p:nvPr/>
        </p:nvGrpSpPr>
        <p:grpSpPr bwMode="auto">
          <a:xfrm>
            <a:off x="3540125" y="3092450"/>
            <a:ext cx="2124075" cy="2854325"/>
            <a:chOff x="3540125" y="3092450"/>
            <a:chExt cx="2124075" cy="2853614"/>
          </a:xfrm>
        </p:grpSpPr>
        <p:sp>
          <p:nvSpPr>
            <p:cNvPr id="16395" name="Text Box 2"/>
            <p:cNvSpPr txBox="1">
              <a:spLocks noChangeArrowheads="1"/>
            </p:cNvSpPr>
            <p:nvPr/>
          </p:nvSpPr>
          <p:spPr bwMode="auto">
            <a:xfrm>
              <a:off x="3540125" y="3859213"/>
              <a:ext cx="319088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6396" name="Text Box 2"/>
            <p:cNvSpPr txBox="1">
              <a:spLocks noChangeArrowheads="1"/>
            </p:cNvSpPr>
            <p:nvPr/>
          </p:nvSpPr>
          <p:spPr bwMode="auto">
            <a:xfrm>
              <a:off x="5345113" y="3852863"/>
              <a:ext cx="31908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6397" name="Text Box 2"/>
            <p:cNvSpPr txBox="1">
              <a:spLocks noChangeArrowheads="1"/>
            </p:cNvSpPr>
            <p:nvPr/>
          </p:nvSpPr>
          <p:spPr bwMode="auto">
            <a:xfrm>
              <a:off x="3733800" y="3092450"/>
              <a:ext cx="3683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398" name="Text Box 2"/>
            <p:cNvSpPr txBox="1">
              <a:spLocks noChangeArrowheads="1"/>
            </p:cNvSpPr>
            <p:nvPr/>
          </p:nvSpPr>
          <p:spPr bwMode="auto">
            <a:xfrm>
              <a:off x="5092700" y="3109913"/>
              <a:ext cx="3683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399" name="Text Box 2"/>
            <p:cNvSpPr txBox="1">
              <a:spLocks noChangeArrowheads="1"/>
            </p:cNvSpPr>
            <p:nvPr/>
          </p:nvSpPr>
          <p:spPr bwMode="auto">
            <a:xfrm>
              <a:off x="4424796" y="4282346"/>
              <a:ext cx="3175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6400" name="Text Box 2"/>
            <p:cNvSpPr txBox="1">
              <a:spLocks noChangeArrowheads="1"/>
            </p:cNvSpPr>
            <p:nvPr/>
          </p:nvSpPr>
          <p:spPr bwMode="auto">
            <a:xfrm>
              <a:off x="4424796" y="4983383"/>
              <a:ext cx="3175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401" name="Text Box 2"/>
            <p:cNvSpPr txBox="1">
              <a:spLocks noChangeArrowheads="1"/>
            </p:cNvSpPr>
            <p:nvPr/>
          </p:nvSpPr>
          <p:spPr bwMode="auto">
            <a:xfrm>
              <a:off x="4624957" y="3470468"/>
              <a:ext cx="3175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402" name="Text Box 2"/>
            <p:cNvSpPr txBox="1">
              <a:spLocks noChangeArrowheads="1"/>
            </p:cNvSpPr>
            <p:nvPr/>
          </p:nvSpPr>
          <p:spPr bwMode="auto">
            <a:xfrm>
              <a:off x="4424796" y="5655551"/>
              <a:ext cx="3175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574800"/>
            <a:ext cx="210661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76200" y="612775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Failure to Stop – Chest Shot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6005513" y="4062413"/>
            <a:ext cx="2324100" cy="1200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/>
              <a:t>Designated</a:t>
            </a:r>
          </a:p>
          <a:p>
            <a:pPr algn="ctr" eaLnBrk="1" hangingPunct="1"/>
            <a:r>
              <a:rPr lang="en-US" sz="2400"/>
              <a:t>aiming area</a:t>
            </a:r>
          </a:p>
          <a:p>
            <a:pPr algn="ctr" eaLnBrk="1" hangingPunct="1"/>
            <a:r>
              <a:rPr lang="en-US" sz="2400"/>
              <a:t>is </a:t>
            </a:r>
            <a:r>
              <a:rPr lang="en-US" sz="2400" b="1"/>
              <a:t>Center Mass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4668838" y="1738313"/>
            <a:ext cx="992579" cy="36933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points</a:t>
            </a:r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4121150" y="2281238"/>
            <a:ext cx="175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A hit anywhere </a:t>
            </a:r>
          </a:p>
          <a:p>
            <a:pPr algn="ctr" eaLnBrk="1" hangingPunct="1"/>
            <a:r>
              <a:rPr lang="en-US"/>
              <a:t>on head</a:t>
            </a:r>
          </a:p>
        </p:txBody>
      </p:sp>
      <p:sp>
        <p:nvSpPr>
          <p:cNvPr id="17415" name="Line 15"/>
          <p:cNvSpPr>
            <a:spLocks noChangeShapeType="1"/>
          </p:cNvSpPr>
          <p:nvPr/>
        </p:nvSpPr>
        <p:spPr bwMode="auto">
          <a:xfrm>
            <a:off x="2508250" y="1925638"/>
            <a:ext cx="2157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2840" y="2696528"/>
            <a:ext cx="2128838" cy="3780472"/>
          </a:xfrm>
          <a:prstGeom prst="rect">
            <a:avLst/>
          </a:prstGeom>
          <a:solidFill>
            <a:srgbClr val="FFFF66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083050" y="3771900"/>
            <a:ext cx="844550" cy="12017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 = 10</a:t>
            </a:r>
          </a:p>
          <a:p>
            <a:pPr eaLnBrk="1" hangingPunct="1"/>
            <a:r>
              <a:rPr lang="en-US"/>
              <a:t>B = 8</a:t>
            </a:r>
          </a:p>
          <a:p>
            <a:pPr eaLnBrk="1" hangingPunct="1"/>
            <a:r>
              <a:rPr lang="en-US"/>
              <a:t>C = 6</a:t>
            </a:r>
          </a:p>
          <a:p>
            <a:pPr eaLnBrk="1" hangingPunct="1"/>
            <a:r>
              <a:rPr lang="en-US"/>
              <a:t>D = 4</a:t>
            </a:r>
          </a:p>
        </p:txBody>
      </p:sp>
      <p:grpSp>
        <p:nvGrpSpPr>
          <p:cNvPr id="17418" name="Group 16"/>
          <p:cNvGrpSpPr>
            <a:grpSpLocks/>
          </p:cNvGrpSpPr>
          <p:nvPr/>
        </p:nvGrpSpPr>
        <p:grpSpPr bwMode="auto">
          <a:xfrm>
            <a:off x="1493838" y="3057525"/>
            <a:ext cx="2124075" cy="2852738"/>
            <a:chOff x="3540125" y="3092450"/>
            <a:chExt cx="2124075" cy="2853614"/>
          </a:xfrm>
        </p:grpSpPr>
        <p:sp>
          <p:nvSpPr>
            <p:cNvPr id="17419" name="Text Box 2"/>
            <p:cNvSpPr txBox="1">
              <a:spLocks noChangeArrowheads="1"/>
            </p:cNvSpPr>
            <p:nvPr/>
          </p:nvSpPr>
          <p:spPr bwMode="auto">
            <a:xfrm>
              <a:off x="3540125" y="3859213"/>
              <a:ext cx="319088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7420" name="Text Box 2"/>
            <p:cNvSpPr txBox="1">
              <a:spLocks noChangeArrowheads="1"/>
            </p:cNvSpPr>
            <p:nvPr/>
          </p:nvSpPr>
          <p:spPr bwMode="auto">
            <a:xfrm>
              <a:off x="5345113" y="3852863"/>
              <a:ext cx="31908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7421" name="Text Box 2"/>
            <p:cNvSpPr txBox="1">
              <a:spLocks noChangeArrowheads="1"/>
            </p:cNvSpPr>
            <p:nvPr/>
          </p:nvSpPr>
          <p:spPr bwMode="auto">
            <a:xfrm>
              <a:off x="3733800" y="3092450"/>
              <a:ext cx="3683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7422" name="Text Box 2"/>
            <p:cNvSpPr txBox="1">
              <a:spLocks noChangeArrowheads="1"/>
            </p:cNvSpPr>
            <p:nvPr/>
          </p:nvSpPr>
          <p:spPr bwMode="auto">
            <a:xfrm>
              <a:off x="5092700" y="3109913"/>
              <a:ext cx="3683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7423" name="Text Box 2"/>
            <p:cNvSpPr txBox="1">
              <a:spLocks noChangeArrowheads="1"/>
            </p:cNvSpPr>
            <p:nvPr/>
          </p:nvSpPr>
          <p:spPr bwMode="auto">
            <a:xfrm>
              <a:off x="4424796" y="4282346"/>
              <a:ext cx="3175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7424" name="Text Box 2"/>
            <p:cNvSpPr txBox="1">
              <a:spLocks noChangeArrowheads="1"/>
            </p:cNvSpPr>
            <p:nvPr/>
          </p:nvSpPr>
          <p:spPr bwMode="auto">
            <a:xfrm>
              <a:off x="4424796" y="4983383"/>
              <a:ext cx="3175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7425" name="Text Box 2"/>
            <p:cNvSpPr txBox="1">
              <a:spLocks noChangeArrowheads="1"/>
            </p:cNvSpPr>
            <p:nvPr/>
          </p:nvSpPr>
          <p:spPr bwMode="auto">
            <a:xfrm>
              <a:off x="4624957" y="3470468"/>
              <a:ext cx="3175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7426" name="Text Box 2"/>
            <p:cNvSpPr txBox="1">
              <a:spLocks noChangeArrowheads="1"/>
            </p:cNvSpPr>
            <p:nvPr/>
          </p:nvSpPr>
          <p:spPr bwMode="auto">
            <a:xfrm>
              <a:off x="4424796" y="5655551"/>
              <a:ext cx="3175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5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95438"/>
            <a:ext cx="210661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76200" y="612775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Failure to Stop – Head Shot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352800" y="2468563"/>
            <a:ext cx="19304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283200" y="3238500"/>
            <a:ext cx="658813" cy="36988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Miss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024313" y="5024438"/>
            <a:ext cx="2697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A hit anywhere </a:t>
            </a:r>
          </a:p>
          <a:p>
            <a:pPr algn="ctr" eaLnBrk="1" hangingPunct="1"/>
            <a:r>
              <a:rPr lang="en-US"/>
              <a:t>on the torso of the target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6904038" y="4594225"/>
            <a:ext cx="1828800" cy="12001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/>
              <a:t>Designated</a:t>
            </a:r>
          </a:p>
          <a:p>
            <a:pPr algn="ctr" eaLnBrk="1" hangingPunct="1"/>
            <a:r>
              <a:rPr lang="en-US" sz="2400"/>
              <a:t>aiming area</a:t>
            </a:r>
          </a:p>
          <a:p>
            <a:pPr algn="ctr" eaLnBrk="1" hangingPunct="1"/>
            <a:r>
              <a:rPr lang="en-US" sz="2400"/>
              <a:t>is </a:t>
            </a:r>
            <a:r>
              <a:rPr lang="en-US" sz="2400" b="1"/>
              <a:t>Head</a:t>
            </a: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4872038" y="4549775"/>
            <a:ext cx="992187" cy="36988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0 points</a:t>
            </a:r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 flipH="1" flipV="1">
            <a:off x="3175000" y="4732338"/>
            <a:ext cx="169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422275" y="2100263"/>
            <a:ext cx="1120775" cy="3683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10 points</a:t>
            </a:r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 flipV="1">
            <a:off x="1543050" y="1882775"/>
            <a:ext cx="132715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3001963" y="1700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4538663" y="1566863"/>
            <a:ext cx="993775" cy="369887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4 points</a:t>
            </a:r>
          </a:p>
        </p:txBody>
      </p:sp>
      <p:sp>
        <p:nvSpPr>
          <p:cNvPr id="18446" name="Text Box 8"/>
          <p:cNvSpPr txBox="1">
            <a:spLocks noChangeArrowheads="1"/>
          </p:cNvSpPr>
          <p:nvPr/>
        </p:nvSpPr>
        <p:spPr bwMode="auto">
          <a:xfrm>
            <a:off x="3398838" y="2016125"/>
            <a:ext cx="3711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A hit outside the scoring zone but</a:t>
            </a:r>
          </a:p>
          <a:p>
            <a:pPr algn="ctr" eaLnBrk="1" hangingPunct="1"/>
            <a:r>
              <a:rPr lang="en-US"/>
              <a:t>inside the outline of the head</a:t>
            </a:r>
          </a:p>
        </p:txBody>
      </p:sp>
      <p:sp>
        <p:nvSpPr>
          <p:cNvPr id="18447" name="Text Box 8"/>
          <p:cNvSpPr txBox="1">
            <a:spLocks noChangeArrowheads="1"/>
          </p:cNvSpPr>
          <p:nvPr/>
        </p:nvSpPr>
        <p:spPr bwMode="auto">
          <a:xfrm>
            <a:off x="5510213" y="3675063"/>
            <a:ext cx="2082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A hit outside the </a:t>
            </a:r>
          </a:p>
          <a:p>
            <a:pPr algn="ctr" eaLnBrk="1" hangingPunct="1"/>
            <a:r>
              <a:rPr lang="en-US"/>
              <a:t>outline of the head</a:t>
            </a:r>
          </a:p>
        </p:txBody>
      </p:sp>
      <p:sp>
        <p:nvSpPr>
          <p:cNvPr id="18448" name="Text Box 2"/>
          <p:cNvSpPr txBox="1">
            <a:spLocks noChangeArrowheads="1"/>
          </p:cNvSpPr>
          <p:nvPr/>
        </p:nvSpPr>
        <p:spPr bwMode="auto">
          <a:xfrm>
            <a:off x="2795588" y="2667000"/>
            <a:ext cx="2873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endParaRPr lang="en-US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51" name="Text Box 2"/>
          <p:cNvSpPr txBox="1">
            <a:spLocks noChangeArrowheads="1"/>
          </p:cNvSpPr>
          <p:nvPr/>
        </p:nvSpPr>
        <p:spPr bwMode="auto">
          <a:xfrm>
            <a:off x="2790825" y="1541463"/>
            <a:ext cx="3190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18452" name="Text Box 2"/>
          <p:cNvSpPr txBox="1">
            <a:spLocks noChangeArrowheads="1"/>
          </p:cNvSpPr>
          <p:nvPr/>
        </p:nvSpPr>
        <p:spPr bwMode="auto">
          <a:xfrm>
            <a:off x="2798763" y="1773238"/>
            <a:ext cx="3190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3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593725" y="663575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Agenda</a:t>
            </a:r>
          </a:p>
        </p:txBody>
      </p:sp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932542" y="1981200"/>
            <a:ext cx="737325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dirty="0" smtClean="0"/>
              <a:t>Background</a:t>
            </a:r>
            <a:endParaRPr lang="en-US" sz="3600" b="1" dirty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dirty="0" smtClean="0"/>
              <a:t>Development</a:t>
            </a:r>
            <a:endParaRPr lang="en-US" sz="3600" b="1" dirty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dirty="0" smtClean="0"/>
              <a:t>Differences (ELP, CPP)</a:t>
            </a:r>
          </a:p>
          <a:p>
            <a:pPr marL="571500" indent="-5715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dirty="0" smtClean="0"/>
              <a:t>Training Constraints</a:t>
            </a:r>
            <a:endParaRPr lang="en-US" sz="3600" b="1" dirty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dirty="0" smtClean="0"/>
              <a:t>Standardized Basic Skills</a:t>
            </a:r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dirty="0" smtClean="0"/>
              <a:t>Training Blocks</a:t>
            </a:r>
            <a:endParaRPr lang="en-US" sz="3600" b="1" dirty="0"/>
          </a:p>
          <a:p>
            <a:pPr marL="571500" indent="-5715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dirty="0" err="1" smtClean="0"/>
              <a:t>Targetry</a:t>
            </a:r>
            <a:r>
              <a:rPr lang="en-US" sz="3600" b="1" dirty="0" smtClean="0"/>
              <a:t>/Scoring Methodology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716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6200" y="395288"/>
            <a:ext cx="906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Table One Qualification Standards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74900" y="2006600"/>
          <a:ext cx="4470400" cy="374967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61017"/>
                <a:gridCol w="1809383"/>
              </a:tblGrid>
              <a:tr h="457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C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CB8"/>
                    </a:solidFill>
                  </a:tcPr>
                </a:tc>
              </a:tr>
              <a:tr h="823099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Expert</a:t>
                      </a:r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364 – 400</a:t>
                      </a:r>
                      <a:endParaRPr lang="en-US" sz="2400" dirty="0"/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99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Sharpshooter</a:t>
                      </a:r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324 – 363</a:t>
                      </a:r>
                      <a:endParaRPr lang="en-US" sz="2400" dirty="0"/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99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Marksman</a:t>
                      </a:r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264 – 323</a:t>
                      </a:r>
                      <a:endParaRPr lang="en-US" sz="2400" dirty="0"/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99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Unqualified</a:t>
                      </a:r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0 – 263</a:t>
                      </a:r>
                      <a:endParaRPr lang="en-US" sz="2400" dirty="0"/>
                    </a:p>
                  </a:txBody>
                  <a:tcPr marL="91421" marR="9142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Questions?</a:t>
            </a:r>
          </a:p>
        </p:txBody>
      </p:sp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2142" y="2184400"/>
            <a:ext cx="6063854" cy="40425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9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Background</a:t>
            </a:r>
          </a:p>
        </p:txBody>
      </p:sp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769" y="20574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Since 1992 the Marine Corps has made continuous efforts to improve pistol </a:t>
            </a:r>
            <a:r>
              <a:rPr lang="en-US" sz="2400" dirty="0"/>
              <a:t>marksmanship </a:t>
            </a:r>
            <a:r>
              <a:rPr lang="en-US" sz="2400" dirty="0" smtClean="0"/>
              <a:t>training.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Each attempt was met with friction due to time or resources restrictions.  A renewed effort, begun in 2008 resulting in the recently approved Combat Pistol Program (CPP) in 2013.</a:t>
            </a:r>
          </a:p>
        </p:txBody>
      </p:sp>
    </p:spTree>
    <p:extLst>
      <p:ext uri="{BB962C8B-B14F-4D97-AF65-F5344CB8AC3E}">
        <p14:creationId xmlns:p14="http://schemas.microsoft.com/office/powerpoint/2010/main" val="2016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Development</a:t>
            </a:r>
          </a:p>
        </p:txBody>
      </p:sp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13228" y="1882676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In 2008 MPMS held a SME conference to capture current training and employment techniques from operational units to use in the development of fleet wide, executable Pistol Program.  The resulting program used rifle tables 1&amp;2 as a model to first train fundamental skills and then basic combat engagement techniques.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33600" y="4198257"/>
            <a:ext cx="15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/>
              <a:t>Table 1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59922"/>
            <a:ext cx="871555" cy="174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 descr="usmc-s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63" y="4465375"/>
            <a:ext cx="1846294" cy="19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4216400"/>
            <a:ext cx="15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/>
              <a:t>Table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9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/>
              <a:t>Development </a:t>
            </a:r>
            <a:r>
              <a:rPr lang="en-US" b="1" dirty="0" smtClean="0"/>
              <a:t>Cont.</a:t>
            </a:r>
          </a:p>
        </p:txBody>
      </p:sp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525" y="19050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Continued Testing and Evaluation revealed that using </a:t>
            </a:r>
            <a:r>
              <a:rPr lang="en-US" sz="2400" dirty="0" err="1"/>
              <a:t>b</a:t>
            </a:r>
            <a:r>
              <a:rPr lang="en-US" sz="2400" dirty="0" err="1" smtClean="0"/>
              <a:t>ullseye</a:t>
            </a:r>
            <a:r>
              <a:rPr lang="en-US" sz="2400" dirty="0" smtClean="0"/>
              <a:t> </a:t>
            </a:r>
            <a:r>
              <a:rPr lang="en-US" sz="2400" dirty="0" err="1" smtClean="0"/>
              <a:t>targetry</a:t>
            </a:r>
            <a:r>
              <a:rPr lang="en-US" sz="2400" dirty="0" smtClean="0"/>
              <a:t> contributed to problems with anticipation in some shooters.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An effort to improve </a:t>
            </a:r>
            <a:r>
              <a:rPr lang="en-US" sz="2400" dirty="0" err="1" smtClean="0"/>
              <a:t>targetry</a:t>
            </a:r>
            <a:r>
              <a:rPr lang="en-US" sz="2400" dirty="0" smtClean="0"/>
              <a:t> to meet both fundamental skills and basic combat engagement techniques resulted in the development of the MPMS-1 Target.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13324"/>
            <a:ext cx="1219200" cy="23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/>
              <a:t>Development </a:t>
            </a:r>
            <a:r>
              <a:rPr lang="en-US" b="1" dirty="0" smtClean="0"/>
              <a:t>Cont.</a:t>
            </a:r>
          </a:p>
        </p:txBody>
      </p:sp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525" y="21336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Testing and Validation of the program was completed during FY-12, and the decision to implement the program Marine Corps wide was made in FY-13.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To date, 11 </a:t>
            </a:r>
            <a:r>
              <a:rPr lang="en-US" sz="2400" dirty="0"/>
              <a:t>a</a:t>
            </a:r>
            <a:r>
              <a:rPr lang="en-US" sz="2400" dirty="0" smtClean="0"/>
              <a:t>nnual training details and 9 entry-level details have been successfully executed aboard WTBN Quantico.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1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362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2181345"/>
            <a:ext cx="43775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ELP</a:t>
            </a:r>
          </a:p>
          <a:p>
            <a:pPr eaLnBrk="1" hangingPunct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Focus: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Safe </a:t>
            </a:r>
            <a:r>
              <a:rPr lang="en-US" sz="2400" dirty="0"/>
              <a:t>Weapons </a:t>
            </a:r>
            <a:r>
              <a:rPr lang="en-US" sz="2400" dirty="0" smtClean="0"/>
              <a:t>  Handling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Fundamentals shot </a:t>
            </a:r>
            <a:r>
              <a:rPr lang="en-US" sz="2400" dirty="0"/>
              <a:t>delivery </a:t>
            </a:r>
            <a:r>
              <a:rPr lang="en-US" sz="2400" dirty="0" smtClean="0"/>
              <a:t>techniques, using </a:t>
            </a:r>
            <a:r>
              <a:rPr lang="en-US" sz="2400" dirty="0"/>
              <a:t>a bull’s-eye target</a:t>
            </a:r>
            <a:r>
              <a:rPr lang="en-US" sz="2400" b="1" dirty="0"/>
              <a:t>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34" y="1585687"/>
            <a:ext cx="2446166" cy="473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14069" y="2209324"/>
            <a:ext cx="437753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CPP</a:t>
            </a:r>
          </a:p>
          <a:p>
            <a:pPr eaLnBrk="1" hangingPunct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Focus: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Train </a:t>
            </a:r>
            <a:r>
              <a:rPr lang="en-US" sz="2400" dirty="0"/>
              <a:t>a Marine to effectively employ his pistol against the common threat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Differences </a:t>
            </a:r>
          </a:p>
        </p:txBody>
      </p:sp>
    </p:spTree>
    <p:extLst>
      <p:ext uri="{BB962C8B-B14F-4D97-AF65-F5344CB8AC3E}">
        <p14:creationId xmlns:p14="http://schemas.microsoft.com/office/powerpoint/2010/main" val="37906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1"/>
          <p:cNvSpPr>
            <a:spLocks noChangeAspect="1" noChangeArrowheads="1"/>
          </p:cNvSpPr>
          <p:nvPr/>
        </p:nvSpPr>
        <p:spPr bwMode="auto">
          <a:xfrm>
            <a:off x="227013" y="227013"/>
            <a:ext cx="8683625" cy="6397625"/>
          </a:xfrm>
          <a:prstGeom prst="roundRect">
            <a:avLst>
              <a:gd name="adj" fmla="val 3569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479925" y="6629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362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2181345"/>
            <a:ext cx="43775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ELP</a:t>
            </a:r>
          </a:p>
          <a:p>
            <a:pPr eaLnBrk="1" hangingPunct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Begins with fundamentals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Transitions to firing techniques: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Slow Fire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Quick Fire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Quick Reaction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Sustained Fire</a:t>
            </a:r>
            <a:endParaRPr lang="en-US" sz="2400" dirty="0"/>
          </a:p>
          <a:p>
            <a:pPr eaLnBrk="1" hangingPunct="1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34" y="1585687"/>
            <a:ext cx="2446166" cy="473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14069" y="2209324"/>
            <a:ext cx="437753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u="sng" dirty="0" smtClean="0"/>
              <a:t>CPP</a:t>
            </a:r>
          </a:p>
          <a:p>
            <a:pPr eaLnBrk="1" hangingPunct="1"/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Begins with fundamentals.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Transitions to effective engagement techniques: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Controlled Pairs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Failure to Stop</a:t>
            </a:r>
          </a:p>
          <a:p>
            <a:pPr lvl="2">
              <a:buFont typeface="Arial" pitchFamily="34" charset="0"/>
              <a:buChar char="•"/>
            </a:pPr>
            <a:endParaRPr lang="en-US" sz="2400" dirty="0"/>
          </a:p>
          <a:p>
            <a:pPr eaLnBrk="1" hangingPunct="1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2050" name="Rectangle 74"/>
          <p:cNvSpPr>
            <a:spLocks noGrp="1" noChangeArrowheads="1"/>
          </p:cNvSpPr>
          <p:nvPr>
            <p:ph type="ctrTitle"/>
          </p:nvPr>
        </p:nvSpPr>
        <p:spPr>
          <a:xfrm>
            <a:off x="682625" y="685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Differences Cont. </a:t>
            </a:r>
          </a:p>
        </p:txBody>
      </p:sp>
    </p:spTree>
    <p:extLst>
      <p:ext uri="{BB962C8B-B14F-4D97-AF65-F5344CB8AC3E}">
        <p14:creationId xmlns:p14="http://schemas.microsoft.com/office/powerpoint/2010/main" val="42851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f1a14fa-1865-472f-8404-ea6ec964e00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a2f6524-5582-4e16-8816-6ad2070b5dd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a2f6524-5582-4e16-8816-6ad2070b5dd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a2f6524-5582-4e16-8816-6ad2070b5dd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4938b92-ae92-4c7f-85fd-341312abcfb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a2f6524-5582-4e16-8816-6ad2070b5dd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20cf9d9-44e3-4534-b968-8fea07b1a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34e3629-6429-448a-8a2b-f69f3de230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667f04f-4d33-43f5-9d1d-ac73bf0e8bb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60BF447DF07043ABC40D8C17F955D1" ma:contentTypeVersion="1" ma:contentTypeDescription="Create a new document." ma:contentTypeScope="" ma:versionID="63bb88e548b9061fc7514c370015031d">
  <xsd:schema xmlns:xsd="http://www.w3.org/2001/XMLSchema" xmlns:xs="http://www.w3.org/2001/XMLSchema" xmlns:p="http://schemas.microsoft.com/office/2006/metadata/properties" xmlns:ns2="78820fa3-fe5d-4139-bfcc-98fed0f044cc" targetNamespace="http://schemas.microsoft.com/office/2006/metadata/properties" ma:root="true" ma:fieldsID="ad184953d22f34794a7f3486278b5a1c" ns2:_="">
    <xsd:import namespace="78820fa3-fe5d-4139-bfcc-98fed0f044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20fa3-fe5d-4139-bfcc-98fed0f044c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8820fa3-fe5d-4139-bfcc-98fed0f044cc">WD3FSS4X2RHC-597-18</_dlc_DocId>
    <_dlc_DocIdUrl xmlns="78820fa3-fe5d-4139-bfcc-98fed0f044cc">
      <Url>http://www.trngcmd.usmc.mil/WTBN/_layouts/DocIdRedir.aspx?ID=WD3FSS4X2RHC-597-18</Url>
      <Description>WD3FSS4X2RHC-597-18</Description>
    </_dlc_DocIdUrl>
  </documentManagement>
</p:properties>
</file>

<file path=customXml/itemProps1.xml><?xml version="1.0" encoding="utf-8"?>
<ds:datastoreItem xmlns:ds="http://schemas.openxmlformats.org/officeDocument/2006/customXml" ds:itemID="{0F0801FF-7C70-4ED4-BCA6-F7E3273F389A}"/>
</file>

<file path=customXml/itemProps2.xml><?xml version="1.0" encoding="utf-8"?>
<ds:datastoreItem xmlns:ds="http://schemas.openxmlformats.org/officeDocument/2006/customXml" ds:itemID="{30209FA3-784E-4514-B33D-5B99E0B06EC2}"/>
</file>

<file path=customXml/itemProps3.xml><?xml version="1.0" encoding="utf-8"?>
<ds:datastoreItem xmlns:ds="http://schemas.openxmlformats.org/officeDocument/2006/customXml" ds:itemID="{2A2554CA-998B-41F0-9291-36C17B13A925}"/>
</file>

<file path=customXml/itemProps4.xml><?xml version="1.0" encoding="utf-8"?>
<ds:datastoreItem xmlns:ds="http://schemas.openxmlformats.org/officeDocument/2006/customXml" ds:itemID="{3E8D1B9F-D461-48FD-8330-8309026E882D}"/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1296</Words>
  <Application>Microsoft Office PowerPoint</Application>
  <PresentationFormat>On-screen Show (4:3)</PresentationFormat>
  <Paragraphs>540</Paragraphs>
  <Slides>31</Slides>
  <Notes>25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CPP Overview</vt:lpstr>
      <vt:lpstr>Purpose</vt:lpstr>
      <vt:lpstr>Agenda</vt:lpstr>
      <vt:lpstr>Background</vt:lpstr>
      <vt:lpstr>Development</vt:lpstr>
      <vt:lpstr>Development Cont.</vt:lpstr>
      <vt:lpstr>Development Cont.</vt:lpstr>
      <vt:lpstr>Differences </vt:lpstr>
      <vt:lpstr>Differences Cont. </vt:lpstr>
      <vt:lpstr>Differences Cont. </vt:lpstr>
      <vt:lpstr>Differences Cont. </vt:lpstr>
      <vt:lpstr>Training Constrains</vt:lpstr>
      <vt:lpstr>Standardized Basic Skills</vt:lpstr>
      <vt:lpstr>Standardized Basic Skills</vt:lpstr>
      <vt:lpstr>Standardized Basic Skills</vt:lpstr>
      <vt:lpstr>Standardized Basic Skills</vt:lpstr>
      <vt:lpstr>Training Blocks</vt:lpstr>
      <vt:lpstr>Training Blocks</vt:lpstr>
      <vt:lpstr>Training Blocks</vt:lpstr>
      <vt:lpstr>Training Blocks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jasper.tapia</dc:creator>
  <cp:lastModifiedBy>OMalley Sgt Marcus A</cp:lastModifiedBy>
  <cp:revision>132</cp:revision>
  <dcterms:created xsi:type="dcterms:W3CDTF">2007-10-01T14:59:43Z</dcterms:created>
  <dcterms:modified xsi:type="dcterms:W3CDTF">2013-06-27T21:48:11Z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0x010100E860BF447DF07043ABC40D8C17F955D1</vt:lpwstr>
  </property>
  <property fmtid="{D5CDD505-2E9C-101B-9397-08002B2CF9AE}" pid="3" name="_dlc_DocIdItemGuid">
    <vt:lpwstr>f6613d9b-d102-465e-9aac-cc97a4b92b18</vt:lpwstr>
  </property>
</Properties>
</file>