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00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C564E6DA-B457-4CBB-B07D-9726B956BC1A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E97D51E4-6DD9-4EC2-90D8-E2A77FA0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59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D51E4-6DD9-4EC2-90D8-E2A77FA0B9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56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2CA78-A712-4AEB-897B-FBE167D05144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01B5A-BF36-4769-A3CD-30A0BE0E2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68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2CA78-A712-4AEB-897B-FBE167D05144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01B5A-BF36-4769-A3CD-30A0BE0E2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91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2CA78-A712-4AEB-897B-FBE167D05144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01B5A-BF36-4769-A3CD-30A0BE0E2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84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2CA78-A712-4AEB-897B-FBE167D05144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01B5A-BF36-4769-A3CD-30A0BE0E2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855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2CA78-A712-4AEB-897B-FBE167D05144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01B5A-BF36-4769-A3CD-30A0BE0E2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371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2CA78-A712-4AEB-897B-FBE167D05144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01B5A-BF36-4769-A3CD-30A0BE0E2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59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2CA78-A712-4AEB-897B-FBE167D05144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01B5A-BF36-4769-A3CD-30A0BE0E2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467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2CA78-A712-4AEB-897B-FBE167D05144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01B5A-BF36-4769-A3CD-30A0BE0E2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29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2CA78-A712-4AEB-897B-FBE167D05144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01B5A-BF36-4769-A3CD-30A0BE0E2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066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2CA78-A712-4AEB-897B-FBE167D05144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01B5A-BF36-4769-A3CD-30A0BE0E2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48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2CA78-A712-4AEB-897B-FBE167D05144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01B5A-BF36-4769-A3CD-30A0BE0E2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71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2CA78-A712-4AEB-897B-FBE167D05144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01B5A-BF36-4769-A3CD-30A0BE0E2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38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49730" y="0"/>
            <a:ext cx="9083862" cy="6763240"/>
            <a:chOff x="26470" y="41681"/>
            <a:chExt cx="9083862" cy="6763240"/>
          </a:xfrm>
        </p:grpSpPr>
        <p:sp>
          <p:nvSpPr>
            <p:cNvPr id="9" name="Rectangle 8"/>
            <p:cNvSpPr/>
            <p:nvPr/>
          </p:nvSpPr>
          <p:spPr>
            <a:xfrm>
              <a:off x="131134" y="1878462"/>
              <a:ext cx="2819400" cy="16004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400" dirty="0"/>
                <a:t>The purpose of the Combat Hunter Trainer Course is to produce a Marine capable of training a more ethically </a:t>
              </a:r>
              <a:r>
                <a:rPr lang="en-US" sz="1400" dirty="0" smtClean="0"/>
                <a:t>minded, tactically </a:t>
              </a:r>
              <a:r>
                <a:rPr lang="en-US" sz="1400" dirty="0"/>
                <a:t>cunning, and situational aware Marine capable of proactively identifying threats in any environment.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30369" y="3603890"/>
              <a:ext cx="2645734" cy="295465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300" b="1" dirty="0" smtClean="0">
                  <a:solidFill>
                    <a:schemeClr val="bg1"/>
                  </a:solidFill>
                </a:rPr>
                <a:t>Combat Hunter combines three complementary skills into a unified “skill-set” that creates a “Hunter” mindset.  </a:t>
              </a:r>
            </a:p>
            <a:p>
              <a:endParaRPr lang="en-US" sz="1400" dirty="0"/>
            </a:p>
            <a:p>
              <a:pPr marL="342900" indent="-342900">
                <a:buAutoNum type="arabicPeriod"/>
              </a:pPr>
              <a:r>
                <a:rPr lang="en-US" sz="1400" b="1" dirty="0" smtClean="0">
                  <a:solidFill>
                    <a:srgbClr val="FF0000"/>
                  </a:solidFill>
                </a:rPr>
                <a:t>Enhanced Observation</a:t>
              </a:r>
            </a:p>
            <a:p>
              <a:endParaRPr lang="en-US" sz="600" b="1" dirty="0" smtClean="0">
                <a:solidFill>
                  <a:srgbClr val="FF0000"/>
                </a:solidFill>
              </a:endParaRPr>
            </a:p>
            <a:p>
              <a:pPr marL="342900" indent="-342900">
                <a:buAutoNum type="arabicPeriod" startAt="2"/>
              </a:pPr>
              <a:r>
                <a:rPr lang="en-US" sz="1400" b="1" dirty="0" smtClean="0">
                  <a:solidFill>
                    <a:srgbClr val="FF0000"/>
                  </a:solidFill>
                </a:rPr>
                <a:t>Tracking</a:t>
              </a:r>
            </a:p>
            <a:p>
              <a:endParaRPr lang="en-US" sz="600" b="1" dirty="0" smtClean="0">
                <a:solidFill>
                  <a:srgbClr val="FF0000"/>
                </a:solidFill>
              </a:endParaRPr>
            </a:p>
            <a:p>
              <a:r>
                <a:rPr lang="en-US" sz="1400" b="1" dirty="0" smtClean="0">
                  <a:solidFill>
                    <a:srgbClr val="FF0000"/>
                  </a:solidFill>
                </a:rPr>
                <a:t>3.     Profiling</a:t>
              </a:r>
            </a:p>
            <a:p>
              <a:endParaRPr lang="en-US" sz="1400" dirty="0" smtClean="0"/>
            </a:p>
            <a:p>
              <a:r>
                <a:rPr lang="en-US" sz="1300" b="1" dirty="0">
                  <a:solidFill>
                    <a:schemeClr val="bg1"/>
                  </a:solidFill>
                </a:rPr>
                <a:t>Upon completion of this course, a Marine will be able to train, </a:t>
              </a:r>
              <a:r>
                <a:rPr lang="en-US" sz="1300" b="1" dirty="0" smtClean="0">
                  <a:solidFill>
                    <a:schemeClr val="bg1"/>
                  </a:solidFill>
                </a:rPr>
                <a:t>lead, and </a:t>
              </a:r>
              <a:r>
                <a:rPr lang="en-US" sz="1300" b="1" dirty="0">
                  <a:solidFill>
                    <a:schemeClr val="bg1"/>
                  </a:solidFill>
                </a:rPr>
                <a:t>infuse the newly learned skills into their unit's training program.</a:t>
              </a:r>
            </a:p>
          </p:txBody>
        </p:sp>
        <p:pic>
          <p:nvPicPr>
            <p:cNvPr id="12" name="Picture 11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56976" y="161264"/>
              <a:ext cx="2729531" cy="879475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6157582" y="796115"/>
              <a:ext cx="295275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7" name="Picture 3" descr="C:\Users\john.dick\Pictures\untitled - Copy.bmp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16777" y="1000003"/>
              <a:ext cx="2599730" cy="1762247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Rectangle 13"/>
            <p:cNvSpPr/>
            <p:nvPr/>
          </p:nvSpPr>
          <p:spPr>
            <a:xfrm>
              <a:off x="6366025" y="3326891"/>
              <a:ext cx="2550482" cy="276999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effectLst/>
                  <a:ea typeface="Times New Roman"/>
                </a:rPr>
                <a:t>“Always the hunter, never the prey.”</a:t>
              </a:r>
              <a:endParaRPr lang="en-US" sz="1200" b="1" dirty="0">
                <a:solidFill>
                  <a:srgbClr val="FF0000"/>
                </a:solidFill>
                <a:effectLst/>
                <a:ea typeface="Times New Roman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214444" y="3955475"/>
              <a:ext cx="2811112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u="sng" dirty="0" smtClean="0"/>
            </a:p>
            <a:p>
              <a:pPr algn="ctr"/>
              <a:r>
                <a:rPr lang="en-US" b="1" u="sng" dirty="0" smtClean="0"/>
                <a:t>Points of Contact</a:t>
              </a:r>
            </a:p>
            <a:p>
              <a:pPr algn="ctr"/>
              <a:endParaRPr lang="en-US" b="1" u="sng" dirty="0" smtClean="0"/>
            </a:p>
            <a:p>
              <a:r>
                <a:rPr lang="en-US" sz="1200" b="1" dirty="0" smtClean="0"/>
                <a:t>SNCOIC, Combat Hunter</a:t>
              </a:r>
            </a:p>
            <a:p>
              <a:r>
                <a:rPr lang="en-US" sz="1200" dirty="0" smtClean="0"/>
                <a:t>910-449-0471</a:t>
              </a:r>
            </a:p>
            <a:p>
              <a:endParaRPr lang="en-US" sz="600" dirty="0" smtClean="0"/>
            </a:p>
            <a:p>
              <a:r>
                <a:rPr lang="en-US" sz="1200" b="1" dirty="0" smtClean="0"/>
                <a:t>CO, Instructor Training CO</a:t>
              </a:r>
            </a:p>
            <a:p>
              <a:r>
                <a:rPr lang="en-US" sz="1200" dirty="0" smtClean="0"/>
                <a:t>910-449-0297</a:t>
              </a:r>
            </a:p>
            <a:p>
              <a:endParaRPr lang="en-US" sz="600" dirty="0"/>
            </a:p>
            <a:p>
              <a:r>
                <a:rPr lang="en-US" sz="1200" b="1" dirty="0" smtClean="0"/>
                <a:t>CO, Advanced Infantry Training BN</a:t>
              </a:r>
            </a:p>
            <a:p>
              <a:r>
                <a:rPr lang="en-US" sz="1200" dirty="0" smtClean="0"/>
                <a:t>910-449-0500</a:t>
              </a:r>
            </a:p>
            <a:p>
              <a:endParaRPr lang="en-US" sz="12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269990" y="245476"/>
              <a:ext cx="2611373" cy="33855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REVIEWS</a:t>
              </a:r>
              <a:endParaRPr lang="en-US" sz="16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199647" y="685800"/>
              <a:ext cx="2819400" cy="34778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000" dirty="0" smtClean="0"/>
                <a:t>“All Marines must know and use this language.”  LtGen John A. Toolan</a:t>
              </a:r>
            </a:p>
            <a:p>
              <a:pPr algn="just"/>
              <a:endParaRPr lang="en-US" sz="600" dirty="0"/>
            </a:p>
            <a:p>
              <a:pPr algn="just"/>
              <a:r>
                <a:rPr lang="en-US" sz="1000" dirty="0"/>
                <a:t>"The course is definitely a force multiplier for the Marine Corps and I hope to see this course expand, as it definitely will save Marines lives</a:t>
              </a:r>
              <a:r>
                <a:rPr lang="en-US" sz="1000" dirty="0" smtClean="0"/>
                <a:t>.“ MSgt Willenbecher </a:t>
              </a:r>
            </a:p>
            <a:p>
              <a:pPr algn="just"/>
              <a:endParaRPr lang="en-US" sz="1000" dirty="0"/>
            </a:p>
            <a:p>
              <a:pPr algn="just"/>
              <a:r>
                <a:rPr lang="en-US" sz="1000" dirty="0" smtClean="0"/>
                <a:t>“I believe CH should be required by all Marines.  It opens your eyes to not only the threats around you but the environment as a whole.”  CH AMHS Survey FY13</a:t>
              </a:r>
            </a:p>
            <a:p>
              <a:pPr algn="just"/>
              <a:endParaRPr lang="en-US" sz="600" dirty="0"/>
            </a:p>
            <a:p>
              <a:pPr algn="just"/>
              <a:r>
                <a:rPr lang="en-US" sz="1000" baseline="0" dirty="0" smtClean="0"/>
                <a:t>Recommend that every Marine receive CH training if resources allow.  Marines state Combat Hunter is a major factor in assisting them to deal with the IED threat and operate more effectively.</a:t>
              </a:r>
              <a:r>
                <a:rPr lang="en-US" sz="1000" dirty="0" smtClean="0"/>
                <a:t>  1stMARDIV Training Assessment FY13</a:t>
              </a:r>
            </a:p>
            <a:p>
              <a:pPr algn="just"/>
              <a:endParaRPr lang="en-US" sz="600" dirty="0" smtClean="0"/>
            </a:p>
            <a:p>
              <a:pPr algn="just"/>
              <a:r>
                <a:rPr lang="en-US" sz="1000" dirty="0"/>
                <a:t>"If Combat Hunter goes away we are setting up Marines to be victims...it will be a sad day if we divest ourselves of Combat Hunter."  </a:t>
              </a:r>
              <a:r>
                <a:rPr lang="en-US" sz="1000" dirty="0" smtClean="0"/>
                <a:t>MGen </a:t>
              </a:r>
              <a:r>
                <a:rPr lang="en-US" sz="1000" dirty="0"/>
                <a:t>Padilla </a:t>
              </a:r>
            </a:p>
            <a:p>
              <a:endParaRPr lang="en-US" sz="12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65549" y="4036930"/>
              <a:ext cx="2668434" cy="58477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New Force Preservation Initiative </a:t>
              </a:r>
              <a:endParaRPr lang="en-US" sz="16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45867" y="4621999"/>
              <a:ext cx="2719482" cy="19851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Combat Hunter training </a:t>
              </a:r>
              <a:r>
                <a:rPr lang="en-US" sz="1200" dirty="0"/>
                <a:t>enhances the safety and security of Marines across the range of military operations, whether in garrison, </a:t>
              </a:r>
              <a:r>
                <a:rPr lang="en-US" sz="1200" dirty="0" smtClean="0"/>
                <a:t>on liberty </a:t>
              </a:r>
              <a:r>
                <a:rPr lang="en-US" sz="1200" dirty="0"/>
                <a:t>or on the battlefield</a:t>
              </a:r>
              <a:r>
                <a:rPr lang="en-US" sz="1200" dirty="0" smtClean="0"/>
                <a:t>. </a:t>
              </a:r>
            </a:p>
            <a:p>
              <a:endParaRPr lang="en-US" sz="600" dirty="0" smtClean="0"/>
            </a:p>
            <a:p>
              <a:pPr algn="ctr"/>
              <a:r>
                <a:rPr lang="en-US" sz="1200" b="1" u="sng" dirty="0" smtClean="0"/>
                <a:t>Behavioral / Pattern Recognition</a:t>
              </a:r>
              <a:r>
                <a:rPr lang="en-US" sz="1200" dirty="0" smtClean="0"/>
                <a:t>:</a:t>
              </a:r>
            </a:p>
            <a:p>
              <a:pPr algn="ctr"/>
              <a:endParaRPr lang="en-US" sz="900" dirty="0" smtClean="0"/>
            </a:p>
            <a:p>
              <a:r>
                <a:rPr lang="en-US" sz="1200" dirty="0" smtClean="0"/>
                <a:t>1.  Suicide Prevention</a:t>
              </a:r>
            </a:p>
            <a:p>
              <a:r>
                <a:rPr lang="en-US" sz="1200" dirty="0" smtClean="0"/>
                <a:t>2.  Drug and Alcohol Abuse</a:t>
              </a:r>
            </a:p>
            <a:p>
              <a:r>
                <a:rPr lang="en-US" sz="1200" dirty="0" smtClean="0"/>
                <a:t>3.  Workplace Violence </a:t>
              </a:r>
            </a:p>
            <a:p>
              <a:r>
                <a:rPr lang="en-US" sz="1200" dirty="0" smtClean="0"/>
                <a:t>4.  Sexual Assault </a:t>
              </a:r>
              <a:endParaRPr lang="en-US" sz="1200" dirty="0"/>
            </a:p>
          </p:txBody>
        </p:sp>
        <p:sp>
          <p:nvSpPr>
            <p:cNvPr id="17" name="Rectangle 44"/>
            <p:cNvSpPr>
              <a:spLocks noChangeArrowheads="1"/>
            </p:cNvSpPr>
            <p:nvPr/>
          </p:nvSpPr>
          <p:spPr bwMode="auto">
            <a:xfrm>
              <a:off x="102669" y="86184"/>
              <a:ext cx="2885903" cy="6682224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20" name="Rectangle 45"/>
            <p:cNvSpPr>
              <a:spLocks noChangeArrowheads="1"/>
            </p:cNvSpPr>
            <p:nvPr/>
          </p:nvSpPr>
          <p:spPr bwMode="auto">
            <a:xfrm>
              <a:off x="26470" y="44223"/>
              <a:ext cx="3017289" cy="6760698"/>
            </a:xfrm>
            <a:prstGeom prst="rect">
              <a:avLst/>
            </a:prstGeom>
            <a:noFill/>
            <a:ln w="12700">
              <a:solidFill>
                <a:srgbClr val="808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22" name="Rectangle 44"/>
            <p:cNvSpPr>
              <a:spLocks noChangeArrowheads="1"/>
            </p:cNvSpPr>
            <p:nvPr/>
          </p:nvSpPr>
          <p:spPr bwMode="auto">
            <a:xfrm>
              <a:off x="3168868" y="91536"/>
              <a:ext cx="2852214" cy="6679413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23" name="Rectangle 45"/>
            <p:cNvSpPr>
              <a:spLocks noChangeArrowheads="1"/>
            </p:cNvSpPr>
            <p:nvPr/>
          </p:nvSpPr>
          <p:spPr bwMode="auto">
            <a:xfrm>
              <a:off x="3092669" y="44222"/>
              <a:ext cx="2982066" cy="6757855"/>
            </a:xfrm>
            <a:prstGeom prst="rect">
              <a:avLst/>
            </a:prstGeom>
            <a:noFill/>
            <a:ln w="12700">
              <a:solidFill>
                <a:srgbClr val="808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24" name="Rectangle 44"/>
            <p:cNvSpPr>
              <a:spLocks noChangeArrowheads="1"/>
            </p:cNvSpPr>
            <p:nvPr/>
          </p:nvSpPr>
          <p:spPr bwMode="auto">
            <a:xfrm>
              <a:off x="6191249" y="96817"/>
              <a:ext cx="2852214" cy="667159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25" name="Rectangle 45"/>
            <p:cNvSpPr>
              <a:spLocks noChangeArrowheads="1"/>
            </p:cNvSpPr>
            <p:nvPr/>
          </p:nvSpPr>
          <p:spPr bwMode="auto">
            <a:xfrm>
              <a:off x="6115050" y="41681"/>
              <a:ext cx="2982066" cy="6757855"/>
            </a:xfrm>
            <a:prstGeom prst="rect">
              <a:avLst/>
            </a:prstGeom>
            <a:noFill/>
            <a:ln w="12700">
              <a:solidFill>
                <a:srgbClr val="808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endParaRPr lang="en-US"/>
            </a:p>
          </p:txBody>
        </p:sp>
      </p:grpSp>
      <p:pic>
        <p:nvPicPr>
          <p:cNvPr id="3" name="Picture 2" descr="Z:\AITB\ITC\8 Combat Hunter\Admin\LOGOS\Combat Hunter Logo Cover Sheet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414" y="48047"/>
            <a:ext cx="1295400" cy="1813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291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470" y="41681"/>
            <a:ext cx="9326193" cy="6763240"/>
            <a:chOff x="26470" y="41681"/>
            <a:chExt cx="9326193" cy="6763240"/>
          </a:xfrm>
        </p:grpSpPr>
        <p:pic>
          <p:nvPicPr>
            <p:cNvPr id="4" name="Picture 4" descr="C:\Users\john.dick\Pictures\Photo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5" t="7500" r="12778" b="26432"/>
            <a:stretch/>
          </p:blipFill>
          <p:spPr bwMode="auto">
            <a:xfrm>
              <a:off x="393580" y="4528000"/>
              <a:ext cx="2229119" cy="1992819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3265223" y="152400"/>
              <a:ext cx="2685800" cy="646331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Tracking </a:t>
              </a:r>
            </a:p>
            <a:p>
              <a:pPr algn="ctr"/>
              <a:r>
                <a:rPr lang="en-US" dirty="0" smtClean="0"/>
                <a:t>(Ground Sign Awareness) 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3819" y="152400"/>
              <a:ext cx="2680360" cy="646331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Enhanced </a:t>
              </a:r>
            </a:p>
            <a:p>
              <a:pPr algn="ctr"/>
              <a:r>
                <a:rPr lang="en-US" dirty="0" smtClean="0"/>
                <a:t>Observation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254065" y="152400"/>
              <a:ext cx="2714500" cy="646331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Profiling  (Environment </a:t>
              </a:r>
            </a:p>
            <a:p>
              <a:pPr algn="ctr"/>
              <a:r>
                <a:rPr lang="en-US" dirty="0" smtClean="0"/>
                <a:t>and Behavioral Cues)  </a:t>
              </a:r>
              <a:endParaRPr lang="en-US" dirty="0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6228463" y="2690108"/>
              <a:ext cx="3124200" cy="2631490"/>
              <a:chOff x="4191000" y="1157287"/>
              <a:chExt cx="3124200" cy="2631490"/>
            </a:xfrm>
          </p:grpSpPr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4191000" y="1157287"/>
                <a:ext cx="3124200" cy="26314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1100" b="1" dirty="0">
                    <a:latin typeface="Calibri" pitchFamily="34" charset="0"/>
                  </a:rPr>
                  <a:t>A-   Alone</a:t>
                </a:r>
                <a:r>
                  <a:rPr lang="en-US" sz="1100" dirty="0">
                    <a:latin typeface="Calibri" pitchFamily="34" charset="0"/>
                  </a:rPr>
                  <a:t> and </a:t>
                </a:r>
                <a:r>
                  <a:rPr lang="en-US" sz="1100" dirty="0" smtClean="0">
                    <a:latin typeface="Calibri" pitchFamily="34" charset="0"/>
                  </a:rPr>
                  <a:t>Nervous</a:t>
                </a:r>
                <a:endParaRPr lang="en-US" sz="1100" dirty="0">
                  <a:latin typeface="Calibri" pitchFamily="34" charset="0"/>
                </a:endParaRPr>
              </a:p>
              <a:p>
                <a:r>
                  <a:rPr lang="en-US" sz="1100" dirty="0">
                    <a:latin typeface="Calibri" pitchFamily="34" charset="0"/>
                  </a:rPr>
                  <a:t>       Unresponsive, distant, and/or inattentive</a:t>
                </a:r>
              </a:p>
              <a:p>
                <a:r>
                  <a:rPr lang="en-US" sz="1100" dirty="0">
                    <a:latin typeface="Calibri" pitchFamily="34" charset="0"/>
                  </a:rPr>
                  <a:t>       Appearing to be in disguise</a:t>
                </a:r>
              </a:p>
              <a:p>
                <a:r>
                  <a:rPr lang="en-US" sz="1100" dirty="0">
                    <a:latin typeface="Calibri" pitchFamily="34" charset="0"/>
                  </a:rPr>
                  <a:t>       Appearing in a trance</a:t>
                </a:r>
              </a:p>
              <a:p>
                <a:r>
                  <a:rPr lang="en-US" sz="1100" b="1" dirty="0" smtClean="0">
                    <a:latin typeface="Calibri" pitchFamily="34" charset="0"/>
                  </a:rPr>
                  <a:t>L-    </a:t>
                </a:r>
                <a:r>
                  <a:rPr lang="en-US" sz="1100" b="1" dirty="0">
                    <a:latin typeface="Calibri" pitchFamily="34" charset="0"/>
                  </a:rPr>
                  <a:t>Loose</a:t>
                </a:r>
                <a:r>
                  <a:rPr lang="en-US" sz="1100" dirty="0">
                    <a:latin typeface="Calibri" pitchFamily="34" charset="0"/>
                  </a:rPr>
                  <a:t> or </a:t>
                </a:r>
                <a:r>
                  <a:rPr lang="en-US" sz="1100" dirty="0" smtClean="0">
                    <a:latin typeface="Calibri" pitchFamily="34" charset="0"/>
                  </a:rPr>
                  <a:t>Bulky Clothing</a:t>
                </a:r>
                <a:endParaRPr lang="en-US" sz="1100" dirty="0">
                  <a:latin typeface="Calibri" pitchFamily="34" charset="0"/>
                </a:endParaRPr>
              </a:p>
              <a:p>
                <a:r>
                  <a:rPr lang="en-US" sz="1100" dirty="0">
                    <a:latin typeface="Calibri" pitchFamily="34" charset="0"/>
                  </a:rPr>
                  <a:t>       Inappropriate clothing for the season</a:t>
                </a:r>
              </a:p>
              <a:p>
                <a:r>
                  <a:rPr lang="en-US" sz="1100" dirty="0">
                    <a:latin typeface="Calibri" pitchFamily="34" charset="0"/>
                  </a:rPr>
                  <a:t>       Exposed wires</a:t>
                </a:r>
              </a:p>
              <a:p>
                <a:r>
                  <a:rPr lang="en-US" sz="1100" b="1" dirty="0" smtClean="0">
                    <a:latin typeface="Calibri" pitchFamily="34" charset="0"/>
                  </a:rPr>
                  <a:t>E-   </a:t>
                </a:r>
                <a:r>
                  <a:rPr lang="en-US" sz="1100" b="1" dirty="0">
                    <a:latin typeface="Calibri" pitchFamily="34" charset="0"/>
                  </a:rPr>
                  <a:t>Excessive</a:t>
                </a:r>
                <a:r>
                  <a:rPr lang="en-US" sz="1100" dirty="0">
                    <a:latin typeface="Calibri" pitchFamily="34" charset="0"/>
                  </a:rPr>
                  <a:t> </a:t>
                </a:r>
                <a:r>
                  <a:rPr lang="en-US" sz="1100" dirty="0" smtClean="0">
                    <a:latin typeface="Calibri" pitchFamily="34" charset="0"/>
                  </a:rPr>
                  <a:t>Fidgeting</a:t>
                </a:r>
                <a:endParaRPr lang="en-US" sz="1100" dirty="0">
                  <a:latin typeface="Calibri" pitchFamily="34" charset="0"/>
                </a:endParaRPr>
              </a:p>
              <a:p>
                <a:r>
                  <a:rPr lang="en-US" sz="1100" dirty="0">
                    <a:latin typeface="Calibri" pitchFamily="34" charset="0"/>
                  </a:rPr>
                  <a:t>       Clock watching, and area scanning </a:t>
                </a:r>
              </a:p>
              <a:p>
                <a:r>
                  <a:rPr lang="en-US" sz="1100" dirty="0">
                    <a:latin typeface="Calibri" pitchFamily="34" charset="0"/>
                  </a:rPr>
                  <a:t>       (checking their “6</a:t>
                </a:r>
                <a:r>
                  <a:rPr lang="en-US" sz="1100" dirty="0" smtClean="0">
                    <a:latin typeface="Calibri" pitchFamily="34" charset="0"/>
                  </a:rPr>
                  <a:t>”)</a:t>
                </a:r>
                <a:endParaRPr lang="en-US" sz="1100" dirty="0">
                  <a:latin typeface="Calibri" pitchFamily="34" charset="0"/>
                </a:endParaRPr>
              </a:p>
              <a:p>
                <a:r>
                  <a:rPr lang="en-US" sz="1100" b="1" dirty="0">
                    <a:latin typeface="Calibri" pitchFamily="34" charset="0"/>
                  </a:rPr>
                  <a:t>R-   Rigid</a:t>
                </a:r>
                <a:r>
                  <a:rPr lang="en-US" sz="1100" dirty="0">
                    <a:latin typeface="Calibri" pitchFamily="34" charset="0"/>
                  </a:rPr>
                  <a:t> </a:t>
                </a:r>
                <a:r>
                  <a:rPr lang="en-US" sz="1100" dirty="0" smtClean="0">
                    <a:latin typeface="Calibri" pitchFamily="34" charset="0"/>
                  </a:rPr>
                  <a:t>Midsection</a:t>
                </a:r>
                <a:endParaRPr lang="en-US" sz="1100" dirty="0">
                  <a:latin typeface="Calibri" pitchFamily="34" charset="0"/>
                </a:endParaRPr>
              </a:p>
              <a:p>
                <a:r>
                  <a:rPr lang="en-US" sz="1100" dirty="0">
                    <a:latin typeface="Calibri" pitchFamily="34" charset="0"/>
                  </a:rPr>
                  <a:t>        Rigid posture with minimal body </a:t>
                </a:r>
                <a:r>
                  <a:rPr lang="en-US" sz="1100" dirty="0" smtClean="0">
                    <a:latin typeface="Calibri" pitchFamily="34" charset="0"/>
                  </a:rPr>
                  <a:t>  </a:t>
                </a:r>
              </a:p>
              <a:p>
                <a:r>
                  <a:rPr lang="en-US" sz="1100" dirty="0">
                    <a:latin typeface="Calibri" pitchFamily="34" charset="0"/>
                  </a:rPr>
                  <a:t> </a:t>
                </a:r>
                <a:r>
                  <a:rPr lang="en-US" sz="1100" dirty="0" smtClean="0">
                    <a:latin typeface="Calibri" pitchFamily="34" charset="0"/>
                  </a:rPr>
                  <a:t>        movement</a:t>
                </a:r>
                <a:r>
                  <a:rPr lang="en-US" sz="1100" dirty="0">
                    <a:latin typeface="Calibri" pitchFamily="34" charset="0"/>
                  </a:rPr>
                  <a:t>, </a:t>
                </a:r>
                <a:r>
                  <a:rPr lang="en-US" sz="1100" dirty="0" smtClean="0">
                    <a:latin typeface="Calibri" pitchFamily="34" charset="0"/>
                  </a:rPr>
                  <a:t>arms </a:t>
                </a:r>
                <a:r>
                  <a:rPr lang="en-US" sz="1100" dirty="0">
                    <a:latin typeface="Calibri" pitchFamily="34" charset="0"/>
                  </a:rPr>
                  <a:t>close to sides</a:t>
                </a:r>
              </a:p>
              <a:p>
                <a:r>
                  <a:rPr lang="en-US" sz="1100" b="1" dirty="0" smtClean="0">
                    <a:latin typeface="Calibri" pitchFamily="34" charset="0"/>
                  </a:rPr>
                  <a:t>T-   </a:t>
                </a:r>
                <a:r>
                  <a:rPr lang="en-US" sz="1100" b="1" dirty="0">
                    <a:latin typeface="Calibri" pitchFamily="34" charset="0"/>
                  </a:rPr>
                  <a:t>Tightened</a:t>
                </a:r>
                <a:r>
                  <a:rPr lang="en-US" sz="1100" dirty="0">
                    <a:latin typeface="Calibri" pitchFamily="34" charset="0"/>
                  </a:rPr>
                  <a:t> </a:t>
                </a:r>
                <a:r>
                  <a:rPr lang="en-US" sz="1100" dirty="0" smtClean="0">
                    <a:latin typeface="Calibri" pitchFamily="34" charset="0"/>
                  </a:rPr>
                  <a:t>Hands</a:t>
                </a:r>
                <a:endParaRPr lang="en-US" sz="1100" dirty="0">
                  <a:latin typeface="Calibri" pitchFamily="34" charset="0"/>
                </a:endParaRPr>
              </a:p>
              <a:p>
                <a:r>
                  <a:rPr lang="en-US" sz="1100" dirty="0">
                    <a:latin typeface="Calibri" pitchFamily="34" charset="0"/>
                  </a:rPr>
                  <a:t>       Repeatedly patting upper body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254798" y="1157288"/>
                <a:ext cx="168909" cy="2504699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6322306" y="824918"/>
              <a:ext cx="2502723" cy="338554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1400" b="1" dirty="0" smtClean="0">
                  <a:solidFill>
                    <a:srgbClr val="FF0000"/>
                  </a:solidFill>
                </a:rPr>
                <a:t>Baseline + Anomaly = Decision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217724" y="1152612"/>
              <a:ext cx="2811483" cy="14927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u="sng" dirty="0" smtClean="0"/>
                <a:t>Six Domains of Profiling</a:t>
              </a:r>
              <a:r>
                <a:rPr lang="en-US" sz="1300" dirty="0" smtClean="0"/>
                <a:t>:</a:t>
              </a:r>
            </a:p>
            <a:p>
              <a:r>
                <a:rPr lang="en-US" sz="1300" dirty="0" smtClean="0"/>
                <a:t>1.  Biometrics</a:t>
              </a:r>
            </a:p>
            <a:p>
              <a:r>
                <a:rPr lang="en-US" sz="1300" dirty="0" smtClean="0"/>
                <a:t>2.  Kinesics</a:t>
              </a:r>
            </a:p>
            <a:p>
              <a:r>
                <a:rPr lang="en-US" sz="1300" dirty="0" smtClean="0"/>
                <a:t>3.  Proxemics</a:t>
              </a:r>
            </a:p>
            <a:p>
              <a:r>
                <a:rPr lang="en-US" sz="1300" dirty="0" smtClean="0"/>
                <a:t>4.  Iconography</a:t>
              </a:r>
            </a:p>
            <a:p>
              <a:r>
                <a:rPr lang="en-US" sz="1300" dirty="0" smtClean="0"/>
                <a:t>5.  Geographics</a:t>
              </a:r>
            </a:p>
            <a:p>
              <a:r>
                <a:rPr lang="en-US" sz="1300" dirty="0" smtClean="0"/>
                <a:t>6.  Atmospherics</a:t>
              </a:r>
              <a:endParaRPr lang="en-US" sz="13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229935" y="5321598"/>
              <a:ext cx="2687463" cy="1384995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</a:rPr>
                <a:t>END STATE</a:t>
              </a:r>
              <a:r>
                <a:rPr lang="en-US" sz="1200" dirty="0" smtClean="0">
                  <a:solidFill>
                    <a:schemeClr val="bg1"/>
                  </a:solidFill>
                </a:rPr>
                <a:t>:  </a:t>
              </a:r>
              <a:r>
                <a:rPr lang="en-US" sz="1200" b="1" dirty="0" smtClean="0">
                  <a:solidFill>
                    <a:schemeClr val="bg1"/>
                  </a:solidFill>
                </a:rPr>
                <a:t>Marines are trained to observe and recognize human behaviors, patterns, and trends that are indicative of a threat and to act on that threat quickly and decisively through an improved, matured, decision-making process.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715497" y="2419020"/>
              <a:ext cx="1199903" cy="461665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FF0000"/>
                  </a:solidFill>
                </a:rPr>
                <a:t>Threat Behavior </a:t>
              </a:r>
            </a:p>
            <a:p>
              <a:pPr algn="ctr"/>
              <a:r>
                <a:rPr lang="en-US" sz="1200" b="1" dirty="0" smtClean="0">
                  <a:solidFill>
                    <a:srgbClr val="FF0000"/>
                  </a:solidFill>
                </a:rPr>
                <a:t>Acronym </a:t>
              </a:r>
              <a:endParaRPr 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218304" y="837423"/>
              <a:ext cx="2804551" cy="14927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300" dirty="0" smtClean="0"/>
                <a:t>The formal development of a trained tracking team effectively integrates team problem solving, critical thinking and follow-up skills to the modern military.  Marines trained to identify and interpret the visual environment cues and take appropriate action.  </a:t>
              </a:r>
              <a:endParaRPr lang="en-US" sz="13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300441" y="2335438"/>
              <a:ext cx="2640276" cy="132216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059" name="TextBox 2058"/>
            <p:cNvSpPr txBox="1"/>
            <p:nvPr/>
          </p:nvSpPr>
          <p:spPr>
            <a:xfrm>
              <a:off x="3300441" y="6096000"/>
              <a:ext cx="2640276" cy="52322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“Justice follows where evil has tread.”  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060" name="TextBox 2059"/>
            <p:cNvSpPr txBox="1"/>
            <p:nvPr/>
          </p:nvSpPr>
          <p:spPr>
            <a:xfrm>
              <a:off x="215718" y="897256"/>
              <a:ext cx="2619500" cy="89255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sz="1300" b="1" dirty="0" smtClean="0">
                  <a:solidFill>
                    <a:srgbClr val="FF0000"/>
                  </a:solidFill>
                </a:rPr>
                <a:t>END STATE</a:t>
              </a:r>
              <a:r>
                <a:rPr lang="en-US" sz="1300" dirty="0" smtClean="0">
                  <a:solidFill>
                    <a:srgbClr val="FF0000"/>
                  </a:solidFill>
                </a:rPr>
                <a:t>:  </a:t>
              </a:r>
              <a:r>
                <a:rPr lang="en-US" sz="1300" dirty="0" smtClean="0">
                  <a:solidFill>
                    <a:schemeClr val="bg1"/>
                  </a:solidFill>
                </a:rPr>
                <a:t>Be able to effectively use day, night, and thermal optics to observe and survey the area of operation, IOT collect information.    </a:t>
              </a:r>
              <a:endParaRPr lang="en-US" sz="1300" dirty="0">
                <a:solidFill>
                  <a:schemeClr val="bg1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64275" y="3992750"/>
              <a:ext cx="2727860" cy="307777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Every Marine a Collector (EMAC)  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061" name="TextBox 2060"/>
            <p:cNvSpPr txBox="1"/>
            <p:nvPr/>
          </p:nvSpPr>
          <p:spPr>
            <a:xfrm>
              <a:off x="194452" y="1842973"/>
              <a:ext cx="2803319" cy="22313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50" b="1" dirty="0" smtClean="0"/>
                <a:t>1.  Capabilities and Limitations of Vision</a:t>
              </a:r>
            </a:p>
            <a:p>
              <a:r>
                <a:rPr lang="en-US" sz="1250" b="1" dirty="0" smtClean="0"/>
                <a:t>2.  Bias towards seeing movement</a:t>
              </a:r>
            </a:p>
            <a:p>
              <a:r>
                <a:rPr lang="en-US" sz="1250" b="1" dirty="0" smtClean="0"/>
                <a:t>3.  Why </a:t>
              </a:r>
              <a:r>
                <a:rPr lang="en-US" sz="1250" b="1" dirty="0"/>
                <a:t>O</a:t>
              </a:r>
              <a:r>
                <a:rPr lang="en-US" sz="1250" b="1" dirty="0" smtClean="0"/>
                <a:t>bjects are Seen</a:t>
              </a:r>
              <a:r>
                <a:rPr lang="en-US" sz="1250" dirty="0" smtClean="0"/>
                <a:t>:  Line, Edge, Outline,  Contrast or Value, Color, Shape, Texture, Light,  Movement, and Rhythm and Flow</a:t>
              </a:r>
            </a:p>
            <a:p>
              <a:r>
                <a:rPr lang="en-US" sz="1250" b="1" dirty="0" smtClean="0"/>
                <a:t>4.  Hasty / Detailed Search</a:t>
              </a:r>
            </a:p>
            <a:p>
              <a:r>
                <a:rPr lang="en-US" sz="1250" b="1" dirty="0" smtClean="0"/>
                <a:t>5.  Record Information</a:t>
              </a:r>
            </a:p>
            <a:p>
              <a:r>
                <a:rPr lang="en-US" sz="1250" b="1" dirty="0" smtClean="0"/>
                <a:t>6.  Integrated Observation Planning</a:t>
              </a:r>
            </a:p>
            <a:p>
              <a:endParaRPr lang="en-US" sz="1400" dirty="0" smtClean="0"/>
            </a:p>
          </p:txBody>
        </p:sp>
        <p:pic>
          <p:nvPicPr>
            <p:cNvPr id="1026" name="Picture 2" descr="C:\Users\john.dick\Pictures\P7220309a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8893" y="3806117"/>
              <a:ext cx="2378459" cy="1992039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Rectangle 44"/>
            <p:cNvSpPr>
              <a:spLocks noChangeArrowheads="1"/>
            </p:cNvSpPr>
            <p:nvPr/>
          </p:nvSpPr>
          <p:spPr bwMode="auto">
            <a:xfrm>
              <a:off x="3168868" y="91536"/>
              <a:ext cx="2852214" cy="6679413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24" name="Rectangle 45"/>
            <p:cNvSpPr>
              <a:spLocks noChangeArrowheads="1"/>
            </p:cNvSpPr>
            <p:nvPr/>
          </p:nvSpPr>
          <p:spPr bwMode="auto">
            <a:xfrm>
              <a:off x="3092669" y="44222"/>
              <a:ext cx="2982066" cy="6757855"/>
            </a:xfrm>
            <a:prstGeom prst="rect">
              <a:avLst/>
            </a:prstGeom>
            <a:noFill/>
            <a:ln w="12700">
              <a:solidFill>
                <a:srgbClr val="808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25" name="Rectangle 44"/>
            <p:cNvSpPr>
              <a:spLocks noChangeArrowheads="1"/>
            </p:cNvSpPr>
            <p:nvPr/>
          </p:nvSpPr>
          <p:spPr bwMode="auto">
            <a:xfrm>
              <a:off x="102669" y="86184"/>
              <a:ext cx="2885903" cy="6682224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26" name="Rectangle 45"/>
            <p:cNvSpPr>
              <a:spLocks noChangeArrowheads="1"/>
            </p:cNvSpPr>
            <p:nvPr/>
          </p:nvSpPr>
          <p:spPr bwMode="auto">
            <a:xfrm>
              <a:off x="26470" y="44223"/>
              <a:ext cx="3017289" cy="6760698"/>
            </a:xfrm>
            <a:prstGeom prst="rect">
              <a:avLst/>
            </a:prstGeom>
            <a:noFill/>
            <a:ln w="12700">
              <a:solidFill>
                <a:srgbClr val="808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27" name="Rectangle 44"/>
            <p:cNvSpPr>
              <a:spLocks noChangeArrowheads="1"/>
            </p:cNvSpPr>
            <p:nvPr/>
          </p:nvSpPr>
          <p:spPr bwMode="auto">
            <a:xfrm>
              <a:off x="6191249" y="96817"/>
              <a:ext cx="2852214" cy="667159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28" name="Rectangle 45"/>
            <p:cNvSpPr>
              <a:spLocks noChangeArrowheads="1"/>
            </p:cNvSpPr>
            <p:nvPr/>
          </p:nvSpPr>
          <p:spPr bwMode="auto">
            <a:xfrm>
              <a:off x="6115050" y="41681"/>
              <a:ext cx="2982066" cy="6757855"/>
            </a:xfrm>
            <a:prstGeom prst="rect">
              <a:avLst/>
            </a:prstGeom>
            <a:noFill/>
            <a:ln w="12700">
              <a:solidFill>
                <a:srgbClr val="808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endParaRPr lang="en-US"/>
            </a:p>
          </p:txBody>
        </p:sp>
      </p:grpSp>
      <p:sp>
        <p:nvSpPr>
          <p:cNvPr id="5" name="Rectangle 4"/>
          <p:cNvSpPr/>
          <p:nvPr/>
        </p:nvSpPr>
        <p:spPr>
          <a:xfrm>
            <a:off x="3300441" y="2342020"/>
            <a:ext cx="26402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ea typeface="Times New Roman"/>
              </a:rPr>
              <a:t>General Mattis’ intent was clear, to make Marines into capable hunters in any environment, allowing them to take the initiative and actively hunt down our enemies.</a:t>
            </a:r>
          </a:p>
        </p:txBody>
      </p:sp>
    </p:spTree>
    <p:extLst>
      <p:ext uri="{BB962C8B-B14F-4D97-AF65-F5344CB8AC3E}">
        <p14:creationId xmlns:p14="http://schemas.microsoft.com/office/powerpoint/2010/main" val="191380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1673</TotalTime>
  <Words>661</Words>
  <Application>Microsoft Office PowerPoint</Application>
  <PresentationFormat>On-screen Show (4:3)</PresentationFormat>
  <Paragraphs>85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NMCI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Dick Capt John J</dc:creator>
  <cp:lastModifiedBy>Mingus CTR James W</cp:lastModifiedBy>
  <cp:revision>41</cp:revision>
  <cp:lastPrinted>2014-04-23T14:56:02Z</cp:lastPrinted>
  <dcterms:created xsi:type="dcterms:W3CDTF">2014-03-18T16:40:32Z</dcterms:created>
  <dcterms:modified xsi:type="dcterms:W3CDTF">2014-07-14T18:15:45Z</dcterms:modified>
</cp:coreProperties>
</file>