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6DC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2088" y="5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E46CCE-B85D-4B02-A2A0-3B5E07BB8D2D}"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174688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46CCE-B85D-4B02-A2A0-3B5E07BB8D2D}"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27965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46CCE-B85D-4B02-A2A0-3B5E07BB8D2D}"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345915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46CCE-B85D-4B02-A2A0-3B5E07BB8D2D}"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371031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E46CCE-B85D-4B02-A2A0-3B5E07BB8D2D}" type="datetimeFigureOut">
              <a:rPr lang="en-US" smtClean="0"/>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1785900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E46CCE-B85D-4B02-A2A0-3B5E07BB8D2D}"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351602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46CCE-B85D-4B02-A2A0-3B5E07BB8D2D}" type="datetimeFigureOut">
              <a:rPr lang="en-US" smtClean="0"/>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51789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46CCE-B85D-4B02-A2A0-3B5E07BB8D2D}" type="datetimeFigureOut">
              <a:rPr lang="en-US" smtClean="0"/>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69869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46CCE-B85D-4B02-A2A0-3B5E07BB8D2D}" type="datetimeFigureOut">
              <a:rPr lang="en-US" smtClean="0"/>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76234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46CCE-B85D-4B02-A2A0-3B5E07BB8D2D}"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33912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46CCE-B85D-4B02-A2A0-3B5E07BB8D2D}" type="datetimeFigureOut">
              <a:rPr lang="en-US" smtClean="0"/>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040ED-EE0A-4E0D-AD49-0635AB9631B9}" type="slidenum">
              <a:rPr lang="en-US" smtClean="0"/>
              <a:t>‹#›</a:t>
            </a:fld>
            <a:endParaRPr lang="en-US"/>
          </a:p>
        </p:txBody>
      </p:sp>
    </p:spTree>
    <p:extLst>
      <p:ext uri="{BB962C8B-B14F-4D97-AF65-F5344CB8AC3E}">
        <p14:creationId xmlns:p14="http://schemas.microsoft.com/office/powerpoint/2010/main" val="110101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FE46CCE-B85D-4B02-A2A0-3B5E07BB8D2D}" type="datetimeFigureOut">
              <a:rPr lang="en-US" smtClean="0"/>
              <a:t>10/17/2018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63040ED-EE0A-4E0D-AD49-0635AB9631B9}" type="slidenum">
              <a:rPr lang="en-US" smtClean="0"/>
              <a:t>‹#›</a:t>
            </a:fld>
            <a:endParaRPr lang="en-US"/>
          </a:p>
        </p:txBody>
      </p:sp>
    </p:spTree>
    <p:extLst>
      <p:ext uri="{BB962C8B-B14F-4D97-AF65-F5344CB8AC3E}">
        <p14:creationId xmlns:p14="http://schemas.microsoft.com/office/powerpoint/2010/main" val="203592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 y="167640"/>
            <a:ext cx="6629400" cy="88392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599" y="257556"/>
            <a:ext cx="931959" cy="1333500"/>
          </a:xfrm>
          <a:prstGeom prst="rect">
            <a:avLst/>
          </a:prstGeom>
          <a:ln>
            <a:noFill/>
          </a:ln>
        </p:spPr>
      </p:pic>
      <p:sp>
        <p:nvSpPr>
          <p:cNvPr id="7" name="TextBox 6"/>
          <p:cNvSpPr txBox="1"/>
          <p:nvPr/>
        </p:nvSpPr>
        <p:spPr>
          <a:xfrm>
            <a:off x="-381000" y="462641"/>
            <a:ext cx="7924800" cy="923330"/>
          </a:xfrm>
          <a:prstGeom prst="rect">
            <a:avLst/>
          </a:prstGeom>
          <a:noFill/>
        </p:spPr>
        <p:txBody>
          <a:bodyPr wrap="square" rtlCol="0">
            <a:spAutoFit/>
          </a:bodyPr>
          <a:lstStyle/>
          <a:p>
            <a:pPr algn="ctr"/>
            <a:r>
              <a:rPr lang="en-US" b="1" dirty="0" smtClean="0"/>
              <a:t>  ADVANCED INFANTRY TRAINING BATTALION</a:t>
            </a:r>
          </a:p>
          <a:p>
            <a:pPr algn="ctr"/>
            <a:r>
              <a:rPr lang="en-US" b="1" dirty="0" smtClean="0"/>
              <a:t>     SCHOOL OF INFANTRY – EAST</a:t>
            </a:r>
          </a:p>
          <a:p>
            <a:pPr algn="ctr"/>
            <a:r>
              <a:rPr lang="en-US" b="1" dirty="0" smtClean="0"/>
              <a:t>     SCOUT SNIPER COURSE PREP-GUIDE</a:t>
            </a:r>
          </a:p>
        </p:txBody>
      </p:sp>
      <p:sp>
        <p:nvSpPr>
          <p:cNvPr id="3" name="Title 2"/>
          <p:cNvSpPr>
            <a:spLocks noGrp="1"/>
          </p:cNvSpPr>
          <p:nvPr>
            <p:ph type="ctrTitle"/>
          </p:nvPr>
        </p:nvSpPr>
        <p:spPr>
          <a:xfrm>
            <a:off x="381000" y="1781769"/>
            <a:ext cx="6172200" cy="7179161"/>
          </a:xfrm>
        </p:spPr>
        <p:txBody>
          <a:bodyPr anchor="t" anchorCtr="0">
            <a:noAutofit/>
          </a:bodyPr>
          <a:lstStyle/>
          <a:p>
            <a:pPr algn="l"/>
            <a:r>
              <a:rPr lang="en-US" sz="1200" dirty="0" smtClean="0"/>
              <a:t>1.The </a:t>
            </a:r>
            <a:r>
              <a:rPr lang="en-US" sz="1200" dirty="0"/>
              <a:t>Purpose of </a:t>
            </a:r>
            <a:r>
              <a:rPr lang="en-US" sz="1200" dirty="0" smtClean="0"/>
              <a:t>the Scout Sniper course is </a:t>
            </a:r>
            <a:r>
              <a:rPr lang="en-US" sz="1200" dirty="0"/>
              <a:t>to train Marines in the knowledge and skills </a:t>
            </a:r>
            <a:r>
              <a:rPr lang="en-US" sz="1200" dirty="0" smtClean="0"/>
              <a:t>  required </a:t>
            </a:r>
            <a:r>
              <a:rPr lang="en-US" sz="1200" dirty="0"/>
              <a:t>of a Scout Sniper serving in an Infantry Battalion or Reconnaissance unit.</a:t>
            </a:r>
            <a:br>
              <a:rPr lang="en-US" sz="1200" dirty="0"/>
            </a:br>
            <a:r>
              <a:rPr lang="en-US" sz="1200" dirty="0" smtClean="0"/>
              <a:t>2. </a:t>
            </a:r>
            <a:r>
              <a:rPr lang="en-US" sz="1200" dirty="0" smtClean="0">
                <a:solidFill>
                  <a:srgbClr val="FF0000"/>
                </a:solidFill>
              </a:rPr>
              <a:t>0300 1000 Level T&amp;R events</a:t>
            </a:r>
            <a:r>
              <a:rPr lang="en-US" sz="1200" dirty="0" smtClean="0"/>
              <a:t/>
            </a:r>
            <a:br>
              <a:rPr lang="en-US" sz="1200" dirty="0" smtClean="0"/>
            </a:br>
            <a:r>
              <a:rPr lang="en-US" sz="1200" dirty="0" smtClean="0"/>
              <a:t>    0300-M203-1001    		 0300-COMM-1001-1006</a:t>
            </a:r>
            <a:br>
              <a:rPr lang="en-US" sz="1200" dirty="0" smtClean="0"/>
            </a:br>
            <a:r>
              <a:rPr lang="en-US" sz="1200" dirty="0"/>
              <a:t> </a:t>
            </a:r>
            <a:r>
              <a:rPr lang="en-US" sz="1200" dirty="0" smtClean="0"/>
              <a:t>   0300-M203-1002</a:t>
            </a:r>
            <a:r>
              <a:rPr lang="en-US" sz="1200" dirty="0"/>
              <a:t>		</a:t>
            </a:r>
            <a:r>
              <a:rPr lang="en-US" sz="1200" dirty="0" smtClean="0"/>
              <a:t> </a:t>
            </a:r>
            <a:r>
              <a:rPr lang="en-US" sz="1200" dirty="0"/>
              <a:t>0300-RFL-1002</a:t>
            </a:r>
            <a:r>
              <a:rPr lang="en-US" sz="1200" dirty="0" smtClean="0"/>
              <a:t/>
            </a:r>
            <a:br>
              <a:rPr lang="en-US" sz="1200" dirty="0" smtClean="0"/>
            </a:br>
            <a:r>
              <a:rPr lang="en-US" sz="1200" dirty="0"/>
              <a:t> </a:t>
            </a:r>
            <a:r>
              <a:rPr lang="en-US" sz="1200" dirty="0" smtClean="0"/>
              <a:t>   0300-RFL-1001 </a:t>
            </a:r>
            <a:br>
              <a:rPr lang="en-US" sz="1200" dirty="0" smtClean="0"/>
            </a:br>
            <a:r>
              <a:rPr lang="en-US" sz="1200" dirty="0" smtClean="0"/>
              <a:t>   </a:t>
            </a:r>
            <a:br>
              <a:rPr lang="en-US" sz="1200" dirty="0" smtClean="0"/>
            </a:br>
            <a:r>
              <a:rPr lang="en-US" sz="1200" dirty="0" smtClean="0"/>
              <a:t>  </a:t>
            </a:r>
            <a:r>
              <a:rPr lang="en-US" sz="1200" dirty="0"/>
              <a:t> </a:t>
            </a:r>
            <a:r>
              <a:rPr lang="en-US" sz="1200" dirty="0" smtClean="0"/>
              <a:t> </a:t>
            </a:r>
            <a:r>
              <a:rPr lang="en-US" sz="1200" dirty="0" smtClean="0">
                <a:solidFill>
                  <a:srgbClr val="FF0000"/>
                </a:solidFill>
              </a:rPr>
              <a:t>03XX 2000 Level T&amp;R events</a:t>
            </a:r>
            <a:r>
              <a:rPr lang="en-US" sz="1200" dirty="0" smtClean="0"/>
              <a:t/>
            </a:r>
            <a:br>
              <a:rPr lang="en-US" sz="1200" dirty="0" smtClean="0"/>
            </a:br>
            <a:r>
              <a:rPr lang="en-US" sz="1200" dirty="0"/>
              <a:t> </a:t>
            </a:r>
            <a:r>
              <a:rPr lang="en-US" sz="1200" dirty="0" smtClean="0"/>
              <a:t>   0317 </a:t>
            </a:r>
            <a:r>
              <a:rPr lang="en-US" sz="1200" dirty="0"/>
              <a:t>M40  2003-2004		</a:t>
            </a:r>
            <a:r>
              <a:rPr lang="en-US" sz="1200" dirty="0" smtClean="0"/>
              <a:t> </a:t>
            </a:r>
            <a:r>
              <a:rPr lang="en-US" sz="1200" dirty="0"/>
              <a:t>0300-PAT-2005</a:t>
            </a:r>
            <a:r>
              <a:rPr lang="en-US" sz="1200" dirty="0" smtClean="0"/>
              <a:t/>
            </a:r>
            <a:br>
              <a:rPr lang="en-US" sz="1200" dirty="0" smtClean="0"/>
            </a:br>
            <a:r>
              <a:rPr lang="en-US" sz="1200" dirty="0"/>
              <a:t> </a:t>
            </a:r>
            <a:r>
              <a:rPr lang="en-US" sz="1200" dirty="0" smtClean="0"/>
              <a:t>   0300-FSPT-2002 </a:t>
            </a:r>
            <a:r>
              <a:rPr lang="en-US" sz="1200" dirty="0"/>
              <a:t>- 2004</a:t>
            </a:r>
            <a:r>
              <a:rPr lang="en-US" sz="1200" dirty="0" smtClean="0"/>
              <a:t/>
            </a:r>
            <a:br>
              <a:rPr lang="en-US" sz="1200" dirty="0" smtClean="0"/>
            </a:br>
            <a:r>
              <a:rPr lang="en-US" sz="1200" dirty="0" smtClean="0"/>
              <a:t/>
            </a:r>
            <a:br>
              <a:rPr lang="en-US" sz="1200" dirty="0" smtClean="0"/>
            </a:br>
            <a:r>
              <a:rPr lang="en-US" sz="1200" dirty="0"/>
              <a:t>It is recommended that students attending this course be evaluated on these events within 60 days of the course convene date.  Prospective students should put additional emphasis on land navigation (plotting and map work), </a:t>
            </a:r>
            <a:r>
              <a:rPr lang="en-US" sz="1200" dirty="0" smtClean="0"/>
              <a:t>marksmanship and communications. Students </a:t>
            </a:r>
            <a:r>
              <a:rPr lang="en-US" sz="1200" dirty="0"/>
              <a:t>will execute multiple field evolutions during which proficiency in these skills will be paramount.  Additionally, all subsequent tasks taught throughout the course build on these fundamental skills and assume a base level of proficiency in them</a:t>
            </a:r>
            <a:r>
              <a:rPr lang="en-US" sz="1200" dirty="0" smtClean="0"/>
              <a:t>.</a:t>
            </a:r>
            <a:br>
              <a:rPr lang="en-US" sz="1200" dirty="0" smtClean="0"/>
            </a:br>
            <a:r>
              <a:rPr lang="en-US" sz="1200" dirty="0" smtClean="0"/>
              <a:t/>
            </a:r>
            <a:br>
              <a:rPr lang="en-US" sz="1200" dirty="0" smtClean="0"/>
            </a:br>
            <a:r>
              <a:rPr lang="en-US" sz="1200" dirty="0" smtClean="0">
                <a:solidFill>
                  <a:srgbClr val="FF0000"/>
                </a:solidFill>
              </a:rPr>
              <a:t>2000 Level T&amp;R events</a:t>
            </a:r>
            <a:r>
              <a:rPr lang="en-US" sz="1200" dirty="0" smtClean="0"/>
              <a:t/>
            </a:r>
            <a:br>
              <a:rPr lang="en-US" sz="1200" dirty="0" smtClean="0"/>
            </a:br>
            <a:r>
              <a:rPr lang="en-US" sz="1200" dirty="0" smtClean="0"/>
              <a:t>0300 FSPT 2001-2004			0317 SASR 2001-2004</a:t>
            </a:r>
            <a:br>
              <a:rPr lang="en-US" sz="1200" dirty="0" smtClean="0"/>
            </a:br>
            <a:r>
              <a:rPr lang="en-US" sz="1200" dirty="0" smtClean="0"/>
              <a:t>0317 COND 2001			0317 SASS 2001-2004</a:t>
            </a:r>
            <a:br>
              <a:rPr lang="en-US" sz="1200" dirty="0" smtClean="0"/>
            </a:br>
            <a:r>
              <a:rPr lang="en-US" sz="1200" dirty="0" smtClean="0"/>
              <a:t>0317-M40 2001-2004			0317 SURV 2001</a:t>
            </a:r>
            <a:br>
              <a:rPr lang="en-US" sz="1200" dirty="0" smtClean="0"/>
            </a:br>
            <a:r>
              <a:rPr lang="en-US" sz="1200" dirty="0" smtClean="0"/>
              <a:t>0317 MARK 2001-2004			0317 WPNS 2001-2003</a:t>
            </a:r>
            <a:br>
              <a:rPr lang="en-US" sz="1200" dirty="0" smtClean="0"/>
            </a:br>
            <a:r>
              <a:rPr lang="en-US" sz="1200" dirty="0" smtClean="0"/>
              <a:t>0317 OPS 2001-2004			</a:t>
            </a:r>
            <a:r>
              <a:rPr lang="en-US" sz="1200" dirty="0"/>
              <a:t> 0317 PAT 2001-2007</a:t>
            </a:r>
            <a:r>
              <a:rPr lang="en-US" sz="1200" dirty="0" smtClean="0"/>
              <a:t/>
            </a:r>
            <a:br>
              <a:rPr lang="en-US" sz="1200" dirty="0" smtClean="0"/>
            </a:br>
            <a:r>
              <a:rPr lang="en-US" sz="1200" dirty="0" smtClean="0"/>
              <a:t/>
            </a:r>
            <a:br>
              <a:rPr lang="en-US" sz="1200" dirty="0" smtClean="0"/>
            </a:br>
            <a:r>
              <a:rPr lang="en-US" sz="1200" dirty="0"/>
              <a:t>The above listed T&amp;R events are evaluated during the course and are graduation requirements.  Students should familiarize themselves with these events within three months of attending </a:t>
            </a:r>
            <a:r>
              <a:rPr lang="en-US" sz="1200" dirty="0" smtClean="0"/>
              <a:t>SSC, </a:t>
            </a:r>
            <a:r>
              <a:rPr lang="en-US" sz="1200" dirty="0"/>
              <a:t>with a focus </a:t>
            </a:r>
            <a:r>
              <a:rPr lang="en-US" sz="1200" dirty="0" smtClean="0"/>
              <a:t>on marksmanship, stalking. </a:t>
            </a:r>
            <a:r>
              <a:rPr lang="en-US" sz="1200" dirty="0"/>
              <a:t>combat orders (receiving AND writing/issuing), indirect fire support (employment considerations, call for indirect </a:t>
            </a:r>
            <a:r>
              <a:rPr lang="en-US" sz="1200" dirty="0" smtClean="0"/>
              <a:t>fire), </a:t>
            </a:r>
            <a:r>
              <a:rPr lang="en-US" sz="1200" dirty="0"/>
              <a:t>and field craft.  Familiarization should focus on not only the individual actions for each event, but their function within a </a:t>
            </a:r>
            <a:r>
              <a:rPr lang="en-US" sz="1200" dirty="0" smtClean="0"/>
              <a:t>team.</a:t>
            </a:r>
            <a:br>
              <a:rPr lang="en-US" sz="1200" dirty="0" smtClean="0"/>
            </a:br>
            <a:r>
              <a:rPr lang="en-US" sz="1200" dirty="0"/>
              <a:t/>
            </a:r>
            <a:br>
              <a:rPr lang="en-US" sz="1200" dirty="0"/>
            </a:br>
            <a:r>
              <a:rPr lang="en-US" sz="1200" dirty="0"/>
              <a:t>3. In addition to the T&amp;R events listed, students should  make themselves familiar with the expectations for conduct while TAD to a formal learning center.  They should remember, always, they are a direct representation of their units and should act accordingly.  Physical preparation for SSC is of the utmost importance.  The course is physically demanding and field training focused.  Students will make significant tactical movements under load and be expected to make decisions under physical and mental strain.</a:t>
            </a:r>
            <a:br>
              <a:rPr lang="en-US" sz="1200" dirty="0"/>
            </a:br>
            <a:r>
              <a:rPr lang="en-US" sz="1200" dirty="0"/>
              <a:t>	</a:t>
            </a:r>
            <a:r>
              <a:rPr lang="en-US" sz="1400" dirty="0" smtClean="0"/>
              <a:t/>
            </a:r>
            <a:br>
              <a:rPr lang="en-US" sz="1400" dirty="0" smtClean="0"/>
            </a:br>
            <a:r>
              <a:rPr lang="en-US" sz="1400" dirty="0" smtClean="0"/>
              <a:t/>
            </a:r>
            <a:br>
              <a:rPr lang="en-US" sz="1400" dirty="0" smtClean="0"/>
            </a:br>
            <a:r>
              <a:rPr lang="en-US" sz="1200" dirty="0" smtClean="0"/>
              <a:t/>
            </a:r>
            <a:br>
              <a:rPr lang="en-US" sz="1200" dirty="0" smtClean="0"/>
            </a:br>
            <a:r>
              <a:rPr lang="en-US" sz="1200" dirty="0" smtClean="0"/>
              <a:t/>
            </a:r>
            <a:br>
              <a:rPr lang="en-US" sz="1200" dirty="0" smtClean="0"/>
            </a:br>
            <a:r>
              <a:rPr lang="en-US" sz="1200" dirty="0"/>
              <a:t> </a:t>
            </a:r>
            <a:r>
              <a:rPr lang="en-US" sz="1200" dirty="0" smtClean="0"/>
              <a:t>      </a:t>
            </a:r>
            <a:endParaRPr lang="en-US" sz="1200" dirty="0"/>
          </a:p>
        </p:txBody>
      </p:sp>
    </p:spTree>
    <p:extLst>
      <p:ext uri="{BB962C8B-B14F-4D97-AF65-F5344CB8AC3E}">
        <p14:creationId xmlns:p14="http://schemas.microsoft.com/office/powerpoint/2010/main" val="238166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016" y="167640"/>
            <a:ext cx="6629400" cy="88392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599" y="257556"/>
            <a:ext cx="931959" cy="1333500"/>
          </a:xfrm>
          <a:prstGeom prst="rect">
            <a:avLst/>
          </a:prstGeom>
          <a:ln>
            <a:noFill/>
          </a:ln>
        </p:spPr>
      </p:pic>
      <p:sp>
        <p:nvSpPr>
          <p:cNvPr id="7" name="TextBox 6"/>
          <p:cNvSpPr txBox="1"/>
          <p:nvPr/>
        </p:nvSpPr>
        <p:spPr>
          <a:xfrm>
            <a:off x="-381000" y="462641"/>
            <a:ext cx="7924800" cy="923330"/>
          </a:xfrm>
          <a:prstGeom prst="rect">
            <a:avLst/>
          </a:prstGeom>
          <a:noFill/>
        </p:spPr>
        <p:txBody>
          <a:bodyPr wrap="square" rtlCol="0">
            <a:spAutoFit/>
          </a:bodyPr>
          <a:lstStyle/>
          <a:p>
            <a:pPr algn="ctr"/>
            <a:r>
              <a:rPr lang="en-US" b="1" dirty="0" smtClean="0"/>
              <a:t>  ADVANCED INFANTRY TRAINING BATTALION</a:t>
            </a:r>
          </a:p>
          <a:p>
            <a:pPr algn="ctr"/>
            <a:r>
              <a:rPr lang="en-US" b="1" dirty="0" smtClean="0"/>
              <a:t>     SCHOOL OF INFANTRY – EAST</a:t>
            </a:r>
          </a:p>
          <a:p>
            <a:pPr algn="ctr"/>
            <a:r>
              <a:rPr lang="en-US" b="1" dirty="0" smtClean="0"/>
              <a:t>     SCOUT SNIPER COURSE PREP-GUIDE</a:t>
            </a:r>
          </a:p>
        </p:txBody>
      </p:sp>
      <p:sp>
        <p:nvSpPr>
          <p:cNvPr id="8" name="Rectangle 7"/>
          <p:cNvSpPr/>
          <p:nvPr/>
        </p:nvSpPr>
        <p:spPr>
          <a:xfrm>
            <a:off x="609600" y="1784418"/>
            <a:ext cx="5562600" cy="1015663"/>
          </a:xfrm>
          <a:prstGeom prst="rect">
            <a:avLst/>
          </a:prstGeom>
        </p:spPr>
        <p:txBody>
          <a:bodyPr wrap="square">
            <a:spAutoFit/>
          </a:bodyPr>
          <a:lstStyle/>
          <a:p>
            <a:r>
              <a:rPr lang="en-US" sz="1200" dirty="0" smtClean="0"/>
              <a:t>4</a:t>
            </a:r>
            <a:r>
              <a:rPr lang="en-US" sz="1200" dirty="0"/>
              <a:t>.  This prep-guide intentionally mirrors the required Command Screening Checklist(CSC), but does not replace it.  In order to be accepted to the course, students are required to physically possess the CSC on the convening date.</a:t>
            </a:r>
            <a:r>
              <a:rPr lang="en-US" sz="1200" b="1" dirty="0">
                <a:solidFill>
                  <a:srgbClr val="FF0000"/>
                </a:solidFill>
              </a:rPr>
              <a:t> </a:t>
            </a:r>
            <a:r>
              <a:rPr lang="en-US" sz="1200" dirty="0"/>
              <a:t/>
            </a:r>
            <a:br>
              <a:rPr lang="en-US" sz="1200" dirty="0"/>
            </a:br>
            <a:r>
              <a:rPr lang="en-US" sz="1200" dirty="0"/>
              <a:t>5. If there are any questions or concerns regarding eligibility or preparation for this course, please contact the course SNCOIC at (910) </a:t>
            </a:r>
            <a:r>
              <a:rPr lang="en-US" sz="1200" dirty="0" smtClean="0"/>
              <a:t>449-0472.</a:t>
            </a:r>
            <a:endParaRPr lang="en-US" sz="1200" dirty="0"/>
          </a:p>
        </p:txBody>
      </p:sp>
    </p:spTree>
    <p:extLst>
      <p:ext uri="{BB962C8B-B14F-4D97-AF65-F5344CB8AC3E}">
        <p14:creationId xmlns:p14="http://schemas.microsoft.com/office/powerpoint/2010/main" val="1117385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TotalTime>
  <Words>102</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1.The Purpose of the Scout Sniper course is to train Marines in the knowledge and skills   required of a Scout Sniper serving in an Infantry Battalion or Reconnaissance unit. 2. 0300 1000 Level T&amp;R events     0300-M203-1001       0300-COMM-1001-1006     0300-M203-1002   0300-RFL-1002     0300-RFL-1001          03XX 2000 Level T&amp;R events     0317 M40  2003-2004   0300-PAT-2005     0300-FSPT-2002 - 2004  It is recommended that students attending this course be evaluated on these events within 60 days of the course convene date.  Prospective students should put additional emphasis on land navigation (plotting and map work), marksmanship and communications. Students will execute multiple field evolutions during which proficiency in these skills will be paramount.  Additionally, all subsequent tasks taught throughout the course build on these fundamental skills and assume a base level of proficiency in them.  2000 Level T&amp;R events 0300 FSPT 2001-2004   0317 SASR 2001-2004 0317 COND 2001   0317 SASS 2001-2004 0317-M40 2001-2004   0317 SURV 2001 0317 MARK 2001-2004   0317 WPNS 2001-2003 0317 OPS 2001-2004    0317 PAT 2001-2007  The above listed T&amp;R events are evaluated during the course and are graduation requirements.  Students should familiarize themselves with these events within three months of attending SSC, with a focus on marksmanship, stalking. combat orders (receiving AND writing/issuing), indirect fire support (employment considerations, call for indirect fire), and field craft.  Familiarization should focus on not only the individual actions for each event, but their function within a team.  3. In addition to the T&amp;R events listed, students should  make themselves familiar with the expectations for conduct while TAD to a formal learning center.  They should remember, always, they are a direct representation of their units and should act accordingly.  Physical preparation for SSC is of the utmost importance.  The course is physically demanding and field training focused.  Students will make significant tactical movements under load and be expected to make decisions under physical and mental strain.             </vt:lpstr>
      <vt:lpstr>PowerPoint Presentation</vt:lpstr>
    </vt:vector>
  </TitlesOfParts>
  <Company>MCEDS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Carroll LtCol Sean P</dc:creator>
  <cp:lastModifiedBy>Martin Cpl Treaver K</cp:lastModifiedBy>
  <cp:revision>40</cp:revision>
  <cp:lastPrinted>2017-10-03T17:22:00Z</cp:lastPrinted>
  <dcterms:created xsi:type="dcterms:W3CDTF">2017-10-03T15:44:35Z</dcterms:created>
  <dcterms:modified xsi:type="dcterms:W3CDTF">2018-10-17T13:54:04Z</dcterms:modified>
</cp:coreProperties>
</file>